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72" r:id="rId10"/>
    <p:sldId id="275" r:id="rId11"/>
    <p:sldId id="269" r:id="rId12"/>
    <p:sldId id="271" r:id="rId13"/>
    <p:sldId id="273" r:id="rId14"/>
    <p:sldId id="274" r:id="rId15"/>
    <p:sldId id="265" r:id="rId16"/>
    <p:sldId id="266" r:id="rId17"/>
    <p:sldId id="267" r:id="rId18"/>
    <p:sldId id="268" r:id="rId19"/>
    <p:sldId id="270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300" r:id="rId40"/>
    <p:sldId id="263" r:id="rId41"/>
    <p:sldId id="296" r:id="rId42"/>
  </p:sldIdLst>
  <p:sldSz cx="12192000" cy="6858000"/>
  <p:notesSz cx="6858000" cy="9144000"/>
  <p:embeddedFontLst>
    <p:embeddedFont>
      <p:font typeface="Acumin Pro" panose="020B0604020202020204" charset="0"/>
      <p:regular r:id="rId44"/>
      <p:bold r:id="rId45"/>
      <p:italic r:id="rId46"/>
      <p:boldItalic r:id="rId47"/>
    </p:embeddedFont>
    <p:embeddedFont>
      <p:font typeface="Acumin Pro Condensed Ult Black" panose="020B0604020202020204" charset="0"/>
      <p:bold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267269"/>
    <a:srgbClr val="1AAAFB"/>
    <a:srgbClr val="171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81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cumin Pro" panose="020B05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cumin Pro" panose="020B0504020202020204" pitchFamily="34" charset="0"/>
              </a:defRPr>
            </a:lvl1pPr>
          </a:lstStyle>
          <a:p>
            <a:fld id="{CCC14E95-EC5D-4D37-951A-562558B9B7E3}" type="datetimeFigureOut">
              <a:rPr lang="en-IE" smtClean="0"/>
              <a:pPr/>
              <a:t>10/09/2025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cumin Pro" panose="020B05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cumin Pro" panose="020B0504020202020204" pitchFamily="34" charset="0"/>
              </a:defRPr>
            </a:lvl1pPr>
          </a:lstStyle>
          <a:p>
            <a:fld id="{E36AF9DB-0789-49EB-95F7-DEA6C86DB347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3461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cumin Pro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cumin Pro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cumin Pro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cumin Pro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cumin Pro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63D7C-57F3-0CFD-8A43-9FBA872FD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8FE16-8DD0-6F22-39FB-A086E2857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710AE-8D73-6C54-31FA-51832ECF0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7413E-EC7A-EA87-3301-685A4F229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6021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E426D-D261-B0DE-8670-C5365F614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873D7-6528-FC36-2754-E22EBCED0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96C76-4677-D0FE-7BAC-5AD412251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62C56-61F7-1F2D-BE81-C47EF5ECB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9387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86A34-E37C-47FC-F01A-1C748866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50A84C-0AE6-2183-6890-0BC5BFE66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D1E156-CC07-AFC2-53B4-12EF1B371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2D1D8-E666-4E0A-E2CD-3B69A62BA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368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8B064-A09C-B1D0-D328-2E9202C5F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420652-CD91-BAAE-7FC3-8F99434AC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12DB3-A7B4-26E1-DC78-83B6542CB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A4512-374C-CE75-A1CE-1DAA525CF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5264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B07F1-B705-D027-33FC-FC42C0801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50CA2F-BBA9-38A7-D5AA-6703A0C63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77DA1-6CE6-3782-3546-F088F974C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8FDF3-A129-D220-AEB9-CD4498548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2680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EDBCB-7D58-1034-4063-524732264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13DC53-7BB1-56DA-F85D-8C90FCE71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023692-CE52-D8CA-B367-D1ECE8CC5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969FE-5600-5411-69FC-53623D2EB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5432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79A0-8914-03DB-C5FD-B668B8916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DC46E4-A72A-109E-D148-418DB56B3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E290A-65BC-493B-EB92-F8E905046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EC2BD-5130-4092-092A-F1FB3182B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0031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B80CA-42F1-CBD8-6AFA-0BBD472B2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5E18D-8B13-D5B8-8DE5-30E23328B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E4ED9-EC50-442F-026C-1218F6039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7C3BF-6D9E-4546-4FA3-617BD1E0F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9857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CE776-F387-AF97-DAC8-066381D4C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518338-8A00-F14B-FB5E-F6F662A06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ADD1B-B4A0-82AF-68ED-A833515BE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A6565-A492-753F-A005-DC6A6FA83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8320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F5A0B-A377-E320-F0AC-6FC2152B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92E02A-2AD0-AC6F-5F9E-9C8A8AD49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4F4B3F-0D0C-7847-936C-B6DFF5ADB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CC80B-E775-D1C5-FE4E-1307C0309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6421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DEF5D-30B3-08BE-3B26-DA1832D9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B8C96-E923-C3F7-ABE6-AE56C981E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992D1B-1197-1456-2021-1FECCBC0A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7A331-7D2E-2E3C-9C03-16FEBAADB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536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0556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5D43D-C031-738B-509F-7AE4E8508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6E901F-D163-E439-5862-B7A03F6E7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B89602-037F-F7A1-837D-225CA8E6A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F0C8D-A5A0-9CC3-9C78-3E0024CE1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2134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F5D7E-82AD-1D0E-32C8-627937516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8D009-942D-9B06-C4EC-83BE42D99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151CF9-B0E9-2803-A0C2-46CE3385B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9A8E-3248-A942-4D2E-AD0C7127D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0130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282F1-A305-2365-97FF-8A5276325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FE4D3-D53E-ED90-6C4D-6ACDA1765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53EA3-7271-FA2A-60F2-C9BAE3070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E82F7-AEB0-BE8E-7781-A1B8D379A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3673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85491-48EC-5BD0-1AD3-68C9A1E7B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C1384-BF86-1FE6-A39F-BAC699201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192DC-5BE5-A950-148C-27E647935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E6235-18BD-EF66-97F4-514FDC6D9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4258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BC70-8DB9-EC88-97F0-2655C95F8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EAC44-5D30-A649-B305-64C98B59B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ADF22-4733-5EE6-B0F2-02C95D85F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996C1-BA59-AF9E-DF2F-BAFC0F0D0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21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8D741-F1AE-AA0C-F6F0-BA5B83913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CF89B-C2C6-A516-0D49-4C355402F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3C9092-9888-D5CC-7A8D-AEFC92F36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BD5A4-5560-D1C2-C1FA-581934318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5151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0F9D-6145-A450-3FFD-19B18B8B1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692886-4E00-1E66-C872-5A909C81D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C30E9-BD4B-9E81-21E6-E04865723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15205-7527-7B0B-C0FB-4E35A9DFC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4928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DC81E-5989-789D-D522-CA9CC695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39C0D8-8ACF-5D22-60A1-C0CB0348D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DAB27-E0A0-521C-47DF-1FF70CC6E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19AEE-70C1-262B-B4D3-5FD484119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4046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9C0FC-9B2C-46F8-6093-F3A7871DE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11D927-AD37-0A59-1260-325AF27A7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3BF77-3333-C1B7-A0DA-993AA3173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855B4-3624-EF60-E723-02A72D6E3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08893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A2E3F-4339-DBEC-A3E0-6E27A6E4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11938-8F88-ED8B-3B2A-51D3B6209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36B10-0BB8-A9D0-D97A-801F88D01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46DC7-3E8F-D5B1-834F-A9844CD30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813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0AB47-8D21-F7EA-6D71-886422D01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CF63F1-3F66-5178-6244-85530695F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B5754-9BE8-8A66-76BA-D1F7CBDC5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3C881-C17D-FD5F-5C78-BEB635761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0786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A0AA2-13C3-AAC4-D152-A3F524E4A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F2D2C0-30F4-C18D-44F3-BA8D632DF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3692F-2C72-D280-74ED-C9B7B2591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030FE-3447-1070-FA9E-F34E2879B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62088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A398B-100C-9CC9-61A0-45E607FFD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11FC9-116F-0C00-65E6-B36316DE1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DEC69-A14A-E19E-2698-A2B8E2F28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BA445-0644-F3D1-430D-E6AF16598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59861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3D421-6A3D-521F-1AD7-D0762F484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2BDA-92F3-B4CE-6921-2BB296A81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2EAE6-6CA6-FF8B-C4EA-32250BADB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E9E33-64EC-FA96-5CDB-3AA88C523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3417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27E5B-1637-B150-868D-F80BDC014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93C1B-770D-FEBA-B6D8-8D83E893E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37C7D-0CB0-BE1B-55C1-9927E9F77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75713-5506-6C22-0FC0-838394383F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4303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1142C-A1C3-E979-D592-DD8621D6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976CF-7A82-E789-58F2-F30619014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07F36D-095E-9A4D-3A4F-6FAB108C0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FFC05-A2E1-115D-BAD2-53C6BFBEC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53630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98F89-2DE8-592E-48BB-3DF70EF2E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8EABB-BB26-CA3E-1B70-2AB7B0A086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1BC587-C51B-1937-55BD-EA0D53A2B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23DA5-44E4-3E40-1853-22FD8B88D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405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9BCF-0B6A-DD80-D3DB-7ACC4974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51C38-1B7E-0A00-E2D3-4F27A367A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C92AE5-C095-6762-2196-2EECB6E5A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63F13-344C-B7DB-1C91-E22DFAC2A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1206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2ABFD-1C25-F959-695E-50F491D10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F00FF-5596-1D16-D919-DF9DB7B77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106B8D-962E-FA26-D328-0EAFFF834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E1018-3704-B6B2-FC1D-BE151787E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95066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303AF-AD11-920D-0C69-C749AACAC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F8F31-50C5-FA93-22FA-F0D46D558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5BC20-0A76-AF60-64B7-9A8D6905A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CC149-C0B4-3847-6F95-E750D4912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6021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91148-5DF6-41B8-0D0F-31FD39947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F5E7F-325D-3C17-7B4B-FAB236EE4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9414D-8333-107C-7A3C-547F9D6EB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02651-A6A3-4C9A-0E14-857766413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0890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4C013-32C2-5017-D0FC-497CE8C20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66B89-AEBD-DCAB-450D-0B962364D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9814E2-5B66-D8D1-3C06-708E7D193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48E3B-5BE6-FFCD-90E2-200C87FB6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272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96180-F48E-3295-CE7D-0B22FF368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4C31C-C071-3F22-621C-D116DCA8E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05A57-F5F4-697B-B0B9-C7F050CA2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BEC0E-BFD9-A116-D20E-8EF3415B7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130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1295E-A707-42A4-AABE-B05BA2405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857BB-C834-20A4-9BA1-15BE61EEC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D4C5DB-ABAC-D476-B259-AE17FC156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15C17-D846-859F-3035-A75FD5870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4152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3837-D40F-B60E-2AB2-999ED8ED7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E4CEA-B1C2-6993-5F0C-2867973B6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E3D3DC-AB9F-A425-8C52-D079E9B2D7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F16AB-F321-6063-D678-DC833CF10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6469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404D1-A1EF-FE4E-74B8-F6019FAF6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9A53C-8793-EFDB-1942-944BDD099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C3C45-A1F9-BB7A-BE44-563A60D71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239DC-C77A-63EA-3F2A-37CFE8589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8027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9B15-8787-8B8C-87D1-A2BE07252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654E7-BD40-7CFC-242C-BC9FC8933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44497-3499-1C73-8446-F4AA57C4B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FE8BC-301F-81DC-6300-33CC100DA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AF9DB-0789-49EB-95F7-DEA6C86DB347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719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C379-6E6C-75A8-B786-E97330FFB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8AD11-AE01-1F96-8A83-AB50794F2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F922D-8299-E70D-4518-15153C705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23585-5C46-184C-98D5-3024A670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0B7E-AB67-86EA-7EEF-29F34DFB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843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D1D5-8315-73F1-0D2F-F72ED575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55CB9-BBB1-D096-6A77-03C01B4DE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B8E80-F6FF-E7ED-1935-E3AE21020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4A534-4D44-0BAA-5D31-EF86B5333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5C9A4-2FD3-33FC-46F6-58A7AD9A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340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C6500-5317-37CF-1831-7F1C2633A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7D19D-E5CB-3D10-97C5-702A06D7F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20EFA-701C-CB13-1D61-12EB09C2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09462-D7A7-D582-4B70-C227A456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3D154-B40F-CA20-4C94-441E3AB2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131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F281-BB07-1ECE-B61D-CAFF2A31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D4D31-CC3E-B9E7-F5F0-E21F4365F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3634C-CC40-EC1D-BB62-A6C7E02EE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39487-4C7E-ECB0-CE77-4D445D83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B9BA-D302-393C-794A-266E56A6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577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1A70-90A6-E8EA-B7D5-CD37607B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037C2-2BF2-D817-F6DA-465BAD788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F4A99-6B3E-687F-52BB-8DB371E3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477AD-3356-A6EF-FA5A-775492C2A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A14F5-BDC8-6CED-F2BF-958085BB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19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1F7A9-6918-FD69-3B4F-424F8C1E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9C40E-F2E8-DBB9-DFE1-6CEDA942D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1CFF1-8BD9-B436-0707-19032921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3395D-E773-819E-0338-24ECAE57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5C560-70FB-BB7D-0ACA-B4BF3D54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E01FC-731F-9357-9E73-113B9F70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485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D46F-AED2-E0A3-0EB6-80117FFC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8B01A-9B72-F2C3-988E-BC3B34736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7DD96-B7A1-9AF5-CDD8-7335F91B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69470-1C34-4D32-D994-58EEF1A5E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1A7A1-6522-D449-A15A-5CAABD9FD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0E48F-579D-C04F-6213-2B1DE89D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F4EA0-0973-21F0-A47E-5ECC8091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0D967D-F326-2CF8-4B4E-3DA028B1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764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C3893-C79B-D6A2-00F2-09C38547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F2EB7-FFCF-D0D0-DE28-4F6B4F624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25A74-A06D-A759-BA70-9A271FE69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DB799-B8FB-2043-04A0-BA8BDCA4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364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ED2A6B-8D70-37E6-7DC3-3AA2DB67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2349C-189E-99A5-E10C-746B4D4FD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7AB3D-67E3-AD57-5E9E-AF3E05AC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799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E89E2-42F8-8E8B-D0E1-969606F4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ED49B-E2A1-6B45-C781-61B544670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45935-D9E3-C25C-6349-4D21C8461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A5150-0202-AA52-D087-097AA33A7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F02A5-B531-DD46-1F6B-BAD8434E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656B6-6CB3-D271-D5E7-E985FAD5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825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D6C9-7343-2281-1E38-E6283E8D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040AF-B891-39E2-C8C9-0809122F3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30B18-D678-5C3B-494D-EF30807D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14D76-2534-D30F-B6C9-F3F235D7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1CB-8EA2-4B18-B918-38DD1C7C431D}" type="datetimeFigureOut">
              <a:rPr lang="en-IE" smtClean="0"/>
              <a:t>10/09/2025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E28E2-C087-ED45-51E2-142F74D0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60692-3593-5F36-EC4A-B22190AA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4594-79AA-4945-BD15-71C0657D0B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781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F7702-E711-4A15-39CB-C7506FB6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4C38-7E46-16FE-30AE-19E579A06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FE59F-1D35-7772-94AC-98A606959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cumin Pro" panose="020B0504020202020204" pitchFamily="34" charset="0"/>
              </a:defRPr>
            </a:lvl1pPr>
          </a:lstStyle>
          <a:p>
            <a:fld id="{6500E1CB-8EA2-4B18-B918-38DD1C7C431D}" type="datetimeFigureOut">
              <a:rPr lang="en-IE" smtClean="0"/>
              <a:pPr/>
              <a:t>10/09/2025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16A7C-11DA-38F5-74DE-1DF104A6D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cumin Pro" panose="020B05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60415-CE1F-4149-5F6D-2E10397A4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cumin Pro" panose="020B0504020202020204" pitchFamily="34" charset="0"/>
              </a:defRPr>
            </a:lvl1pPr>
          </a:lstStyle>
          <a:p>
            <a:fld id="{3ED14594-79AA-4945-BD15-71C0657D0B33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406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cumin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cumin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cumin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cumin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9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6Q_eGfD9Bk?feature=oembed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3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7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0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RkUUhQ9bS8?feature=oembed" TargetMode="Externa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4" Type="http://schemas.openxmlformats.org/officeDocument/2006/relationships/slide" Target="slide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slide" Target="slide38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4.jpeg"/><Relationship Id="rId5" Type="http://schemas.openxmlformats.org/officeDocument/2006/relationships/slide" Target="slide15.xml"/><Relationship Id="rId15" Type="http://schemas.openxmlformats.org/officeDocument/2006/relationships/image" Target="../media/image8.png"/><Relationship Id="rId10" Type="http://schemas.openxmlformats.org/officeDocument/2006/relationships/slide" Target="slide28.xml"/><Relationship Id="rId4" Type="http://schemas.openxmlformats.org/officeDocument/2006/relationships/slide" Target="slide9.xml"/><Relationship Id="rId9" Type="http://schemas.openxmlformats.org/officeDocument/2006/relationships/slide" Target="slide41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8.png"/><Relationship Id="rId7" Type="http://schemas.openxmlformats.org/officeDocument/2006/relationships/slide" Target="slide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0.png"/><Relationship Id="rId4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slide" Target="slide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laisteide.ie/student-hub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13.svg"/><Relationship Id="rId9" Type="http://schemas.openxmlformats.org/officeDocument/2006/relationships/slide" Target="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hyperlink" Target="https://colaisteide.etbonline.ie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10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D2DB-4D9C-6D33-0E6D-8DB4A0B21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6250"/>
            <a:ext cx="9144000" cy="1535509"/>
          </a:xfrm>
        </p:spPr>
        <p:txBody>
          <a:bodyPr>
            <a:normAutofit/>
          </a:bodyPr>
          <a:lstStyle/>
          <a:p>
            <a:r>
              <a:rPr lang="en-GB" dirty="0">
                <a:latin typeface="Acumin Pro Condensed Ult Black" panose="020B0A06020202020204" pitchFamily="34" charset="0"/>
              </a:rPr>
              <a:t>IT Induction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BE711-46AB-1583-8574-C0896B786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6191"/>
            <a:ext cx="881575" cy="451488"/>
          </a:xfrm>
        </p:spPr>
        <p:txBody>
          <a:bodyPr/>
          <a:lstStyle/>
          <a:p>
            <a:endParaRPr lang="en-IE" dirty="0">
              <a:latin typeface="Acumin Pro" panose="020B05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F0C5079-7342-B899-95DC-E483D5FDB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9130" y="371764"/>
            <a:ext cx="2683452" cy="114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3B9389-00F2-DB1D-74DF-CD2EFE7A2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575" y="2286000"/>
            <a:ext cx="8193152" cy="34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B8065-5F32-0FE8-91DD-E76861DDB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CE32FBD6-C5F4-D235-E3A0-5EDB0B25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38" y="565609"/>
            <a:ext cx="6632996" cy="42184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Activity </a:t>
            </a:r>
            <a:r>
              <a:rPr lang="en-GB" b="1" dirty="0" smtClean="0">
                <a:latin typeface="Acumin Pro Condensed Ult Black" panose="020B0A06020202020204" pitchFamily="34" charset="0"/>
              </a:rPr>
              <a:t>1: </a:t>
            </a:r>
            <a:r>
              <a:rPr lang="en-GB" b="1" dirty="0">
                <a:latin typeface="Acumin Pro Condensed Ult Black" panose="020B0A06020202020204" pitchFamily="34" charset="0"/>
              </a:rPr>
              <a:t>Create Folder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CB8EC-6045-7AC2-B555-7E20A22238C5}"/>
              </a:ext>
            </a:extLst>
          </p:cNvPr>
          <p:cNvSpPr txBox="1"/>
          <p:nvPr/>
        </p:nvSpPr>
        <p:spPr>
          <a:xfrm>
            <a:off x="574149" y="3520070"/>
            <a:ext cx="28522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GB" sz="2000" dirty="0">
                <a:latin typeface="Acumin Pro" panose="020B0504020202020204" pitchFamily="34" charset="0"/>
              </a:rPr>
              <a:t>Create a </a:t>
            </a:r>
            <a:r>
              <a:rPr lang="en-GB" sz="2000" b="1" dirty="0">
                <a:latin typeface="Acumin Pro" panose="020B0504020202020204" pitchFamily="34" charset="0"/>
              </a:rPr>
              <a:t>folder</a:t>
            </a:r>
            <a:r>
              <a:rPr lang="en-GB" sz="2000" dirty="0">
                <a:latin typeface="Acumin Pro" panose="020B0504020202020204" pitchFamily="34" charset="0"/>
              </a:rPr>
              <a:t> in Microsoft OneDrive.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sz="2000" dirty="0">
                <a:latin typeface="Acumin Pro" panose="020B0504020202020204" pitchFamily="34" charset="0"/>
              </a:rPr>
              <a:t>Name this folder </a:t>
            </a:r>
            <a:r>
              <a:rPr lang="en-GB" sz="2000" b="1" dirty="0">
                <a:latin typeface="Acumin Pro" panose="020B0504020202020204" pitchFamily="34" charset="0"/>
              </a:rPr>
              <a:t>Induction 2025</a:t>
            </a:r>
            <a:r>
              <a:rPr lang="en-GB" sz="2000" dirty="0" smtClean="0">
                <a:latin typeface="Acumin Pro" panose="020B0504020202020204" pitchFamily="34" charset="0"/>
              </a:rPr>
              <a:t>.</a:t>
            </a:r>
            <a:endParaRPr lang="en-GB" sz="2000" dirty="0">
              <a:latin typeface="Acumin Pro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37FC1-D576-5EF3-A9C8-09790E5F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82" y="1675527"/>
            <a:ext cx="1938448" cy="1570228"/>
          </a:xfrm>
          <a:prstGeom prst="rect">
            <a:avLst/>
          </a:prstGeom>
        </p:spPr>
      </p:pic>
      <p:pic>
        <p:nvPicPr>
          <p:cNvPr id="8" name="Online Media 7" title="Creating and naming a folder in Microsoft OneDrive">
            <a:hlinkClick r:id="" action="ppaction://media"/>
            <a:extLst>
              <a:ext uri="{FF2B5EF4-FFF2-40B4-BE49-F238E27FC236}">
                <a16:creationId xmlns:a16="http://schemas.microsoft.com/office/drawing/2014/main" id="{B219DBAD-4889-9460-5018-3A72BD266D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978111" y="1765755"/>
            <a:ext cx="7484551" cy="4228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59223-181D-6ED3-0472-76547DA7A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8896" y="108006"/>
            <a:ext cx="1248953" cy="13720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5D1632-8741-5E60-1E6C-E91D8B95B11A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4" name="arrow">
              <a:hlinkClick r:id="rId7" action="ppaction://hlinksldjump"/>
              <a:extLst>
                <a:ext uri="{FF2B5EF4-FFF2-40B4-BE49-F238E27FC236}">
                  <a16:creationId xmlns:a16="http://schemas.microsoft.com/office/drawing/2014/main" id="{D3070494-DDB9-C8A2-F847-41EEA8305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8DA7F6-2AF8-18FF-C33B-A4CEF6B5118E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6" name="arrow">
            <a:hlinkClick r:id="rId9" action="ppaction://hlinksldjump"/>
            <a:extLst>
              <a:ext uri="{FF2B5EF4-FFF2-40B4-BE49-F238E27FC236}">
                <a16:creationId xmlns:a16="http://schemas.microsoft.com/office/drawing/2014/main" id="{889740DD-5218-3C22-6D42-6A3DAA4A4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47C8F3-4439-72DF-3A14-579423FD1CB6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5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41D7-E9B2-9047-8556-702C973C1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DA3F5B6E-1C9D-F2D6-6591-B7B05E9DE664}"/>
              </a:ext>
            </a:extLst>
          </p:cNvPr>
          <p:cNvSpPr txBox="1">
            <a:spLocks/>
          </p:cNvSpPr>
          <p:nvPr/>
        </p:nvSpPr>
        <p:spPr>
          <a:xfrm>
            <a:off x="672776" y="365125"/>
            <a:ext cx="10554547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cumin Pro Condensed Ult Black" panose="020B0A06020202020204" pitchFamily="34" charset="0"/>
              </a:rPr>
              <a:t>Step </a:t>
            </a:r>
            <a:r>
              <a:rPr lang="en-GB" b="1" dirty="0" smtClean="0">
                <a:latin typeface="Acumin Pro Condensed Ult Black" panose="020B0A06020202020204" pitchFamily="34" charset="0"/>
              </a:rPr>
              <a:t>2: </a:t>
            </a:r>
            <a:r>
              <a:rPr lang="en-GB" b="1" dirty="0">
                <a:latin typeface="Acumin Pro Condensed Ult Black" panose="020B0A06020202020204" pitchFamily="34" charset="0"/>
              </a:rPr>
              <a:t>Accessing OneDrive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214A74-944F-99BB-BE4A-6EACADDC8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525" y="1477218"/>
            <a:ext cx="6777798" cy="44663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B30EF6-1088-6239-BEAC-981C74F4E64C}"/>
              </a:ext>
            </a:extLst>
          </p:cNvPr>
          <p:cNvSpPr txBox="1"/>
          <p:nvPr/>
        </p:nvSpPr>
        <p:spPr>
          <a:xfrm>
            <a:off x="1859500" y="3429000"/>
            <a:ext cx="2341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Click on the </a:t>
            </a:r>
            <a:r>
              <a:rPr lang="en-GB" sz="2400" b="1" dirty="0">
                <a:latin typeface="Acumin Pro" panose="020B0504020202020204" pitchFamily="34" charset="0"/>
              </a:rPr>
              <a:t>OneDrive</a:t>
            </a:r>
            <a:r>
              <a:rPr lang="en-GB" sz="2400" dirty="0">
                <a:latin typeface="Acumin Pro" panose="020B0504020202020204" pitchFamily="34" charset="0"/>
              </a:rPr>
              <a:t> Icon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EF8B839-153F-FAC0-EC93-7B696F95D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4122032" y="2774787"/>
            <a:ext cx="1791093" cy="9991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F4775C6-6CEE-6CD4-39B8-A56AEF57685A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20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5993CBAE-2765-BAD1-26D4-1A5DE2B8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5E218E-E70F-783C-EE9D-6EE7948FB0C5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22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4BBAAD29-45AE-FAED-0881-01F2831B8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68C9C43-6677-393D-A21B-63D08AD1844A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996B1-EA30-6EDF-52A7-D3A0A37E7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3D44A7-AAF1-2380-BEBD-B5043928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626" y="1785527"/>
            <a:ext cx="6022776" cy="4116215"/>
          </a:xfrm>
          <a:prstGeom prst="rect">
            <a:avLst/>
          </a:prstGeom>
        </p:spPr>
      </p:pic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8ED38455-C73B-F195-15F2-4CBD2785ADDD}"/>
              </a:ext>
            </a:extLst>
          </p:cNvPr>
          <p:cNvSpPr txBox="1">
            <a:spLocks/>
          </p:cNvSpPr>
          <p:nvPr/>
        </p:nvSpPr>
        <p:spPr>
          <a:xfrm>
            <a:off x="672776" y="365125"/>
            <a:ext cx="10554547" cy="879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cumin Pro Condensed Ult Black" panose="020B0A06020202020204" pitchFamily="34" charset="0"/>
              </a:rPr>
              <a:t>Step 2: Create a folder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B340D8-4011-84E0-5E0B-4A040677C31A}"/>
              </a:ext>
            </a:extLst>
          </p:cNvPr>
          <p:cNvSpPr txBox="1"/>
          <p:nvPr/>
        </p:nvSpPr>
        <p:spPr>
          <a:xfrm>
            <a:off x="1859500" y="3429000"/>
            <a:ext cx="23412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Click on the </a:t>
            </a:r>
            <a:r>
              <a:rPr lang="en-GB" sz="2400" b="1" dirty="0">
                <a:latin typeface="Acumin Pro" panose="020B0504020202020204" pitchFamily="34" charset="0"/>
              </a:rPr>
              <a:t>Create or Upload</a:t>
            </a:r>
            <a:r>
              <a:rPr lang="en-GB" sz="2400" dirty="0">
                <a:latin typeface="Acumin Pro" panose="020B0504020202020204" pitchFamily="34" charset="0"/>
              </a:rPr>
              <a:t> button and choose </a:t>
            </a:r>
            <a:r>
              <a:rPr lang="en-GB" sz="2400" b="1" dirty="0">
                <a:latin typeface="Acumin Pro" panose="020B0504020202020204" pitchFamily="34" charset="0"/>
              </a:rPr>
              <a:t>Folder</a:t>
            </a:r>
            <a:r>
              <a:rPr lang="en-GB" sz="2400" dirty="0">
                <a:latin typeface="Acumin Pro" panose="020B0504020202020204" pitchFamily="34" charset="0"/>
              </a:rPr>
              <a:t> to add a new folder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CF8F276-9755-9837-24FA-86D410F99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3631838" y="2163655"/>
            <a:ext cx="1791093" cy="999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30798F6-F7BE-C0E1-F96C-BB6801A46A48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9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EAF20AF7-BBE2-90B3-A3B3-421E27F2F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B41DB0-967F-7F3D-381E-A2E62A62F763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1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B160E299-B5B6-C3CE-68D2-9762BDAC4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F72323-1F71-E4C7-8A02-B1DE61E85E1E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71B2A-D38E-595A-9DD9-45700F51C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FDBCE8-34F8-53FD-8614-23965948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237" y="1412645"/>
            <a:ext cx="5369758" cy="4032710"/>
          </a:xfrm>
          <a:prstGeom prst="rect">
            <a:avLst/>
          </a:prstGeom>
        </p:spPr>
      </p:pic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1BEF61E5-31B9-000B-2DE5-A828153A170A}"/>
              </a:ext>
            </a:extLst>
          </p:cNvPr>
          <p:cNvSpPr txBox="1">
            <a:spLocks/>
          </p:cNvSpPr>
          <p:nvPr/>
        </p:nvSpPr>
        <p:spPr>
          <a:xfrm>
            <a:off x="672776" y="365125"/>
            <a:ext cx="10554547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cumin Pro Condensed Ult Black" panose="020B0A06020202020204" pitchFamily="34" charset="0"/>
              </a:rPr>
              <a:t>Step 3: Name your folder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34682B-B42F-599D-1C1B-EF5816A6247C}"/>
              </a:ext>
            </a:extLst>
          </p:cNvPr>
          <p:cNvSpPr txBox="1"/>
          <p:nvPr/>
        </p:nvSpPr>
        <p:spPr>
          <a:xfrm>
            <a:off x="1859500" y="3429000"/>
            <a:ext cx="2341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b="1" dirty="0">
                <a:latin typeface="Acumin Pro" panose="020B0504020202020204" pitchFamily="34" charset="0"/>
              </a:rPr>
              <a:t>Name</a:t>
            </a:r>
            <a:r>
              <a:rPr lang="en-GB" sz="2400" dirty="0">
                <a:latin typeface="Acumin Pro" panose="020B0504020202020204" pitchFamily="34" charset="0"/>
              </a:rPr>
              <a:t> your Folder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445B220-41A5-27FF-D030-451CF4B4B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3771454" y="2685654"/>
            <a:ext cx="1791093" cy="999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ABECD-3174-6435-45C7-48A581E33600}"/>
              </a:ext>
            </a:extLst>
          </p:cNvPr>
          <p:cNvSpPr txBox="1"/>
          <p:nvPr/>
        </p:nvSpPr>
        <p:spPr>
          <a:xfrm>
            <a:off x="2290541" y="5536913"/>
            <a:ext cx="4088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cumin Pro" panose="020B0504020202020204" pitchFamily="34" charset="0"/>
              </a:rPr>
              <a:t>Click on blue </a:t>
            </a:r>
            <a:r>
              <a:rPr lang="en-GB" sz="2400" b="1" dirty="0">
                <a:latin typeface="Acumin Pro" panose="020B0504020202020204" pitchFamily="34" charset="0"/>
              </a:rPr>
              <a:t>Create</a:t>
            </a:r>
            <a:r>
              <a:rPr lang="en-GB" sz="2400" dirty="0">
                <a:latin typeface="Acumin Pro" panose="020B0504020202020204" pitchFamily="34" charset="0"/>
              </a:rPr>
              <a:t> button</a:t>
            </a:r>
            <a:endParaRPr lang="en-IE" sz="2400" dirty="0">
              <a:latin typeface="Acumin Pro" panose="020B05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C91BB71-864D-91F7-5BBC-7A45E7FC0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13750">
            <a:off x="6145970" y="4794173"/>
            <a:ext cx="1893649" cy="17029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EDEF94-F93F-3225-DF0B-77ED27315764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3" name="arrow">
              <a:hlinkClick r:id="rId8" action="ppaction://hlinksldjump"/>
              <a:extLst>
                <a:ext uri="{FF2B5EF4-FFF2-40B4-BE49-F238E27FC236}">
                  <a16:creationId xmlns:a16="http://schemas.microsoft.com/office/drawing/2014/main" id="{620CD4B4-3A58-1FE7-F04A-08F844A2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188AE2-C314-7F61-3B11-CC9D973C98EA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6" name="arrow">
            <a:hlinkClick r:id="rId10" action="ppaction://hlinksldjump"/>
            <a:extLst>
              <a:ext uri="{FF2B5EF4-FFF2-40B4-BE49-F238E27FC236}">
                <a16:creationId xmlns:a16="http://schemas.microsoft.com/office/drawing/2014/main" id="{01C513F0-A920-346E-9BEC-C3275BEDB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ED9DC4-19BE-8A71-5DCB-7134DAEF42BF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BA452-48A5-CE6C-DD93-E8A938EBA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2A547630-D990-8DFD-41BB-049361E639D6}"/>
              </a:ext>
            </a:extLst>
          </p:cNvPr>
          <p:cNvSpPr txBox="1">
            <a:spLocks/>
          </p:cNvSpPr>
          <p:nvPr/>
        </p:nvSpPr>
        <p:spPr>
          <a:xfrm>
            <a:off x="672776" y="365125"/>
            <a:ext cx="10554547" cy="850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cumin Pro Condensed Ult Black" panose="020B0A06020202020204" pitchFamily="34" charset="0"/>
              </a:rPr>
              <a:t>Step 4: View Files &amp; Folders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DA69A-C16F-AB9D-0154-B4728D232285}"/>
              </a:ext>
            </a:extLst>
          </p:cNvPr>
          <p:cNvSpPr txBox="1"/>
          <p:nvPr/>
        </p:nvSpPr>
        <p:spPr>
          <a:xfrm>
            <a:off x="1680390" y="3862632"/>
            <a:ext cx="2341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Click on </a:t>
            </a:r>
            <a:r>
              <a:rPr lang="en-GB" sz="2400" b="1" dirty="0">
                <a:latin typeface="Acumin Pro" panose="020B0504020202020204" pitchFamily="34" charset="0"/>
              </a:rPr>
              <a:t>My files </a:t>
            </a:r>
            <a:r>
              <a:rPr lang="en-GB" sz="2400" dirty="0">
                <a:latin typeface="Acumin Pro" panose="020B0504020202020204" pitchFamily="34" charset="0"/>
              </a:rPr>
              <a:t>to view </a:t>
            </a:r>
          </a:p>
          <a:p>
            <a:pPr fontAlgn="base"/>
            <a:r>
              <a:rPr lang="en-GB" sz="2400" dirty="0">
                <a:latin typeface="Acumin Pro" panose="020B0504020202020204" pitchFamily="34" charset="0"/>
              </a:rPr>
              <a:t>files &amp; folders 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4CF32FE-33F2-07D1-1D90-8B9B87F75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73942">
            <a:off x="3592344" y="3119286"/>
            <a:ext cx="1791093" cy="999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206395-4863-2867-4B26-A106F562E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776" y="1753634"/>
            <a:ext cx="5189139" cy="36024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2F12305-8E1B-F87B-6775-6F82227C4662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3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4CE52D7E-E015-9F31-0F62-92AA62BA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2D125B-3448-080D-91D6-529E0DA1FBBE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6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94C815FA-4251-4DBE-E6FD-BA22FC608A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24A338-A30A-DA6E-D3F2-1481C4FC160E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777AF-0A01-A25C-00B6-8EEEA413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704D89-602F-A094-9A2F-CA853EF81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351" y="2133836"/>
            <a:ext cx="2785395" cy="2590327"/>
          </a:xfrm>
          <a:prstGeom prst="rect">
            <a:avLst/>
          </a:prstGeom>
        </p:spPr>
      </p:pic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B8A67429-A1DF-7551-7508-23673AE82C86}"/>
              </a:ext>
            </a:extLst>
          </p:cNvPr>
          <p:cNvSpPr txBox="1">
            <a:spLocks/>
          </p:cNvSpPr>
          <p:nvPr/>
        </p:nvSpPr>
        <p:spPr>
          <a:xfrm>
            <a:off x="672776" y="365125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CC48A95-A82F-8D1F-6E85-D4014D101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5" y="365125"/>
            <a:ext cx="11157863" cy="898067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3. Creating &amp; Naming a Microsoft Word Document</a:t>
            </a:r>
            <a:endParaRPr lang="en-IE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C0CD3D-3211-4146-1EA5-2231B1F76C9C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23" name="arrow">
              <a:hlinkClick r:id="rId4" action="ppaction://hlinksldjump"/>
              <a:extLst>
                <a:ext uri="{FF2B5EF4-FFF2-40B4-BE49-F238E27FC236}">
                  <a16:creationId xmlns:a16="http://schemas.microsoft.com/office/drawing/2014/main" id="{96078F63-7255-A03A-8418-31BA5C9A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31E797-47CD-80B2-237B-813FA14B455B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25" name="arrow">
            <a:hlinkClick r:id="rId6" action="ppaction://hlinksldjump"/>
            <a:extLst>
              <a:ext uri="{FF2B5EF4-FFF2-40B4-BE49-F238E27FC236}">
                <a16:creationId xmlns:a16="http://schemas.microsoft.com/office/drawing/2014/main" id="{88E6DE45-B85D-25F9-44C6-A0423FCFA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113" y="6098240"/>
            <a:ext cx="390525" cy="3905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7413E5-5765-E720-402E-EC91C44F33C9}"/>
              </a:ext>
            </a:extLst>
          </p:cNvPr>
          <p:cNvSpPr txBox="1"/>
          <p:nvPr/>
        </p:nvSpPr>
        <p:spPr>
          <a:xfrm>
            <a:off x="1051628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B6E3B-1296-35C5-0A2A-7A6A3B743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ECD3DE74-DB26-5887-63E8-4004189B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725129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1: Open Microsoft Word from your Apps Screen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127DF-57D1-27CF-62D1-1694EAD71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86" y="1142237"/>
            <a:ext cx="10397028" cy="48684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231048-0944-CCE4-11AE-9DD7FA2E5951}"/>
              </a:ext>
            </a:extLst>
          </p:cNvPr>
          <p:cNvSpPr txBox="1"/>
          <p:nvPr/>
        </p:nvSpPr>
        <p:spPr>
          <a:xfrm>
            <a:off x="1436914" y="2884166"/>
            <a:ext cx="2341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Click on the </a:t>
            </a:r>
            <a:r>
              <a:rPr lang="en-GB" sz="2400" b="1" dirty="0">
                <a:latin typeface="Acumin Pro" panose="020B0504020202020204" pitchFamily="34" charset="0"/>
              </a:rPr>
              <a:t>Word</a:t>
            </a:r>
            <a:r>
              <a:rPr lang="en-GB" sz="2400" dirty="0">
                <a:latin typeface="Acumin Pro" panose="020B0504020202020204" pitchFamily="34" charset="0"/>
              </a:rPr>
              <a:t> Icon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60DB20-C901-EE0C-9507-E1BE56967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3597046" y="2120819"/>
            <a:ext cx="1791093" cy="9991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F784A22-D557-ADF3-1B42-00D6B5DA2BD8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1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96FC59EA-7057-7C50-DBAC-B9BDB0E1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7171F5-0E4F-4C08-46F5-4558B9D763FA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3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A9D9BF1C-385A-0375-8E1C-42903A756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65B9DD-68DA-A318-E7E5-8C1757CF9F8A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6E5F3-367A-65F2-42BA-7267A6B42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8825D-D407-9DAC-D857-C8D3497CC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225" y="1586884"/>
            <a:ext cx="8732810" cy="3844602"/>
          </a:xfrm>
          <a:prstGeom prst="rect">
            <a:avLst/>
          </a:prstGeom>
        </p:spPr>
      </p:pic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CDDFB6D5-2AED-3651-1B43-DEC14B350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72512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2: Create a new document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A7283-CA3E-D2C3-B8AC-AAD9EB2A46C7}"/>
              </a:ext>
            </a:extLst>
          </p:cNvPr>
          <p:cNvSpPr txBox="1"/>
          <p:nvPr/>
        </p:nvSpPr>
        <p:spPr>
          <a:xfrm>
            <a:off x="399965" y="3293631"/>
            <a:ext cx="23412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Click on the </a:t>
            </a:r>
            <a:r>
              <a:rPr lang="en-GB" sz="2400" b="1" dirty="0">
                <a:latin typeface="Acumin Pro" panose="020B0504020202020204" pitchFamily="34" charset="0"/>
              </a:rPr>
              <a:t>Create Blank Document </a:t>
            </a:r>
            <a:r>
              <a:rPr lang="en-GB" sz="2400" dirty="0">
                <a:latin typeface="Acumin Pro" panose="020B0504020202020204" pitchFamily="34" charset="0"/>
              </a:rPr>
              <a:t>button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DB6AC0-94DA-87E9-F4C6-51184058E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1391173" y="2224783"/>
            <a:ext cx="1791093" cy="9991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4757E5-A38B-898E-D057-B27B66842BC1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1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805372E1-E0A5-A837-A6B8-5F47FC590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0FF8C0-DBAB-01DA-6906-D86560E377C3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3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425EA154-6471-2CCE-88D7-E0FAE3BEB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566FB-DA61-E34D-F218-C875B1158CBA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A6FDB-13AC-B0E5-5FA1-46E0FD7C7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01602D-F7C7-F4DE-5FF6-2CE2BB38B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844" y="1483283"/>
            <a:ext cx="8597245" cy="3694987"/>
          </a:xfrm>
          <a:prstGeom prst="rect">
            <a:avLst/>
          </a:prstGeom>
        </p:spPr>
      </p:pic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2FBE0F92-9A22-CAD6-6E38-DE90A3C9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72512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3: Save your file in OneDrive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7EA36-8073-63F5-4C54-52CBCD22C54A}"/>
              </a:ext>
            </a:extLst>
          </p:cNvPr>
          <p:cNvSpPr txBox="1"/>
          <p:nvPr/>
        </p:nvSpPr>
        <p:spPr>
          <a:xfrm>
            <a:off x="483911" y="2711340"/>
            <a:ext cx="2341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To save a file,</a:t>
            </a:r>
          </a:p>
          <a:p>
            <a:pPr fontAlgn="base"/>
            <a:r>
              <a:rPr lang="en-GB" sz="2400" dirty="0">
                <a:latin typeface="Acumin Pro" panose="020B0504020202020204" pitchFamily="34" charset="0"/>
              </a:rPr>
              <a:t>go to </a:t>
            </a:r>
            <a:r>
              <a:rPr lang="en-GB" sz="2400" b="1" dirty="0">
                <a:latin typeface="Acumin Pro" panose="020B0504020202020204" pitchFamily="34" charset="0"/>
              </a:rPr>
              <a:t>File</a:t>
            </a:r>
            <a:r>
              <a:rPr lang="en-GB" sz="2400" dirty="0">
                <a:latin typeface="Acumin Pro" panose="020B0504020202020204" pitchFamily="34" charset="0"/>
              </a:rPr>
              <a:t> 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95CC96-9E9E-6882-8456-9B6E491CD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1282826" y="1692369"/>
            <a:ext cx="1791093" cy="999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E6CA83-8CDB-85D8-586F-FDA8E5C6AC0E}"/>
              </a:ext>
            </a:extLst>
          </p:cNvPr>
          <p:cNvSpPr txBox="1"/>
          <p:nvPr/>
        </p:nvSpPr>
        <p:spPr>
          <a:xfrm>
            <a:off x="1793723" y="4789472"/>
            <a:ext cx="2062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Follow these </a:t>
            </a:r>
            <a:r>
              <a:rPr lang="en-GB" sz="2400" b="1" dirty="0">
                <a:latin typeface="Acumin Pro" panose="020B0504020202020204" pitchFamily="34" charset="0"/>
              </a:rPr>
              <a:t>instructions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D6580BD-B267-C9D6-0C21-C85A52CD2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3307140">
            <a:off x="4075154" y="3755637"/>
            <a:ext cx="924000" cy="16277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759F347-3004-52A6-142A-AF79CBC52671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6" name="arrow">
              <a:hlinkClick r:id="rId8" action="ppaction://hlinksldjump"/>
              <a:extLst>
                <a:ext uri="{FF2B5EF4-FFF2-40B4-BE49-F238E27FC236}">
                  <a16:creationId xmlns:a16="http://schemas.microsoft.com/office/drawing/2014/main" id="{5289C4AA-C233-87E1-25BC-1751C7CFD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5E447-FBC6-9379-D24F-D657165C9A91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8" name="arrow">
            <a:hlinkClick r:id="rId10" action="ppaction://hlinksldjump"/>
            <a:extLst>
              <a:ext uri="{FF2B5EF4-FFF2-40B4-BE49-F238E27FC236}">
                <a16:creationId xmlns:a16="http://schemas.microsoft.com/office/drawing/2014/main" id="{9C67BD5C-5B33-5ABE-1ADD-D90DB2920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98541E-F3F0-4B01-3BD3-8B2A6A19CBDA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4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6FCC3-1A39-6903-5528-A4FF7E94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AE7CD3DD-700D-35CB-AECA-94910213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96" y="556181"/>
            <a:ext cx="8361575" cy="87492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Activity 3: Creating a file in Microsoft Word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9B48D-B70A-0A98-0E59-0CF08FEAB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668" y="2263456"/>
            <a:ext cx="2340478" cy="2176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F3B936-592B-893A-29C7-828D58D48244}"/>
              </a:ext>
            </a:extLst>
          </p:cNvPr>
          <p:cNvSpPr txBox="1"/>
          <p:nvPr/>
        </p:nvSpPr>
        <p:spPr>
          <a:xfrm>
            <a:off x="757619" y="2719634"/>
            <a:ext cx="59071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fontAlgn="base">
              <a:buFont typeface="+mj-lt"/>
              <a:buAutoNum type="arabicPeriod"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Create a Word doc.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Write instructions on how to save a file.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Save this file into the 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Induction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folder you made earlier and name it 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Instructions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ED9E5-C81A-0ED3-1D06-C5254AFD8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1694" y="129836"/>
            <a:ext cx="1824269" cy="200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530371-F189-9525-B423-30FB29402E4A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8" name="arrow">
              <a:hlinkClick r:id="rId5" action="ppaction://hlinksldjump"/>
              <a:extLst>
                <a:ext uri="{FF2B5EF4-FFF2-40B4-BE49-F238E27FC236}">
                  <a16:creationId xmlns:a16="http://schemas.microsoft.com/office/drawing/2014/main" id="{8C6681A0-0937-1581-5DAC-DDCA53570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343BCF-A057-D130-7B93-6F0381906064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3" name="arrow">
            <a:hlinkClick r:id="rId7" action="ppaction://hlinksldjump"/>
            <a:extLst>
              <a:ext uri="{FF2B5EF4-FFF2-40B4-BE49-F238E27FC236}">
                <a16:creationId xmlns:a16="http://schemas.microsoft.com/office/drawing/2014/main" id="{79B47EA1-0501-45FA-98DB-F57B2DAEB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523CD8-5670-A81A-E59A-6C57302C9999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83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E1266-1EB3-B86E-085F-DDBB14B77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3672F72C-F766-22B0-AC82-30CD42B3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8" y="365125"/>
            <a:ext cx="9136240" cy="803799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Generic Student Login for </a:t>
            </a:r>
            <a:r>
              <a:rPr lang="en-GB" b="1" dirty="0" smtClean="0">
                <a:latin typeface="Acumin Pro Condensed Ult Black" panose="020B0A06020202020204" pitchFamily="34" charset="0"/>
              </a:rPr>
              <a:t>PCs and laptops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1CF32-15D1-E2E3-A940-68EC41A9F573}"/>
              </a:ext>
            </a:extLst>
          </p:cNvPr>
          <p:cNvSpPr txBox="1"/>
          <p:nvPr/>
        </p:nvSpPr>
        <p:spPr>
          <a:xfrm>
            <a:off x="5681122" y="2626374"/>
            <a:ext cx="63218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3000" dirty="0" smtClean="0">
                <a:latin typeface="Acumin Pro" panose="020B0504020202020204" pitchFamily="34" charset="0"/>
              </a:rPr>
              <a:t>Username:  </a:t>
            </a:r>
            <a:r>
              <a:rPr lang="en-IE" sz="3000" b="1" dirty="0" smtClean="0">
                <a:latin typeface="Acumin Pro" panose="020B0504020202020204" pitchFamily="34" charset="0"/>
              </a:rPr>
              <a:t>25NameSurname@colaisteide.ie</a:t>
            </a:r>
            <a:endParaRPr lang="en-IE" sz="3000" b="1" dirty="0">
              <a:latin typeface="Acumin Pro" panose="020B0504020202020204" pitchFamily="34" charset="0"/>
            </a:endParaRPr>
          </a:p>
          <a:p>
            <a:endParaRPr lang="en-IE" sz="4000" dirty="0">
              <a:latin typeface="Acumin Pro" panose="020B0504020202020204" pitchFamily="34" charset="0"/>
            </a:endParaRPr>
          </a:p>
          <a:p>
            <a:r>
              <a:rPr lang="en-IE" sz="3000" dirty="0">
                <a:latin typeface="Acumin Pro" panose="020B0504020202020204" pitchFamily="34" charset="0"/>
              </a:rPr>
              <a:t>Password: to be provided by your </a:t>
            </a:r>
            <a:r>
              <a:rPr lang="en-IE" sz="3000" dirty="0" smtClean="0">
                <a:latin typeface="Acumin Pro" panose="020B0504020202020204" pitchFamily="34" charset="0"/>
              </a:rPr>
              <a:t>teacher</a:t>
            </a:r>
          </a:p>
          <a:p>
            <a:endParaRPr lang="en-IE" sz="3000" dirty="0">
              <a:latin typeface="Acumin Pro" panose="020B0504020202020204" pitchFamily="34" charset="0"/>
            </a:endParaRPr>
          </a:p>
          <a:p>
            <a:r>
              <a:rPr lang="en-IE" sz="3000" dirty="0" smtClean="0">
                <a:latin typeface="Acumin Pro" panose="020B0504020202020204" pitchFamily="34" charset="0"/>
              </a:rPr>
              <a:t>Student </a:t>
            </a:r>
            <a:r>
              <a:rPr lang="en-IE" sz="3000" dirty="0" err="1" smtClean="0">
                <a:latin typeface="Acumin Pro" panose="020B0504020202020204" pitchFamily="34" charset="0"/>
              </a:rPr>
              <a:t>wifi</a:t>
            </a:r>
            <a:r>
              <a:rPr lang="en-IE" sz="3000" dirty="0" smtClean="0">
                <a:latin typeface="Acumin Pro" panose="020B0504020202020204" pitchFamily="34" charset="0"/>
              </a:rPr>
              <a:t> : gateway2020!</a:t>
            </a:r>
            <a:endParaRPr lang="en-IE" sz="3000" dirty="0">
              <a:latin typeface="Acumin Pro" panose="020B0504020202020204" pitchFamily="34" charset="0"/>
            </a:endParaRPr>
          </a:p>
        </p:txBody>
      </p:sp>
      <p:pic>
        <p:nvPicPr>
          <p:cNvPr id="8" name="Picture 7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FAABDF1A-5D68-FEB3-6C96-E250BF888C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8" y="1718116"/>
            <a:ext cx="5008344" cy="37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5252D-D5F5-3710-F0E8-8B61D847B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C2CAFD91-CC5F-3628-C26F-4375B671DE7B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A2B299-43E0-C557-73D1-7C76044C9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33" y="2852056"/>
            <a:ext cx="3569511" cy="264957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5A16A0-AE6D-0EC9-C439-1554BE86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35" y="365125"/>
            <a:ext cx="10778765" cy="1454248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4. Creating and Sending an Email in Microsoft Outlook</a:t>
            </a:r>
            <a:endParaRPr lang="en-I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0763F0-5302-6067-C6F8-5B1613640243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0" name="arrow">
              <a:hlinkClick r:id="rId4" action="ppaction://hlinksldjump"/>
              <a:extLst>
                <a:ext uri="{FF2B5EF4-FFF2-40B4-BE49-F238E27FC236}">
                  <a16:creationId xmlns:a16="http://schemas.microsoft.com/office/drawing/2014/main" id="{12E770F4-83CD-D2B7-C8B7-34F8E3CB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37D2F2-B80E-B913-95E1-F8107E9BB7BA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3" name="arrow">
            <a:hlinkClick r:id="rId6" action="ppaction://hlinksldjump"/>
            <a:extLst>
              <a:ext uri="{FF2B5EF4-FFF2-40B4-BE49-F238E27FC236}">
                <a16:creationId xmlns:a16="http://schemas.microsoft.com/office/drawing/2014/main" id="{9DED2E17-5C94-EF5D-5B49-8B982F96F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7863DA-3FB0-D610-F00E-0AD68AE435FA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61952" y="1390470"/>
            <a:ext cx="5965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cumin Pro" panose="020B0504020202020204" pitchFamily="34" charset="0"/>
              </a:rPr>
              <a:t>Add in the outlook app on the phone in order to get notification of the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Acumin Pro" panose="020B0504020202020204" pitchFamily="34" charset="0"/>
              </a:rPr>
              <a:t>emails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Acumin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7ED48-3B7C-A74D-A021-52A5BB75E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343D6101-7F2C-08AC-E5EB-AB8824F4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72512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1: Open Microsoft Outlook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18309-C51C-3908-DF37-96364242E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387" y="1142237"/>
            <a:ext cx="10397028" cy="48684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93471E-BAC9-42F1-FBCF-C88F587CBFB4}"/>
              </a:ext>
            </a:extLst>
          </p:cNvPr>
          <p:cNvSpPr txBox="1"/>
          <p:nvPr/>
        </p:nvSpPr>
        <p:spPr>
          <a:xfrm>
            <a:off x="672776" y="2865313"/>
            <a:ext cx="2341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Click on the </a:t>
            </a:r>
            <a:r>
              <a:rPr lang="en-GB" sz="2400" b="1" dirty="0">
                <a:latin typeface="Acumin Pro" panose="020B0504020202020204" pitchFamily="34" charset="0"/>
              </a:rPr>
              <a:t>Outlook</a:t>
            </a:r>
            <a:r>
              <a:rPr lang="en-GB" sz="2400" dirty="0">
                <a:latin typeface="Acumin Pro" panose="020B0504020202020204" pitchFamily="34" charset="0"/>
              </a:rPr>
              <a:t> Icon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A9B2DA7-4A12-E498-1CAD-7A7AA87FE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2832908" y="2101966"/>
            <a:ext cx="1791093" cy="9991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83A587-F926-FF99-55EE-EE8E4F02C9E0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7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6126179D-9550-BC1E-E77E-720497723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7355B1-3C91-7C01-6F7F-8D7D0C61F005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1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37C975C8-E77A-8AD1-3CBF-FF3344B86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226EEB-A166-9729-7465-5335A2A8C49A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6CF7-6EE7-3B8B-BCED-11A9F0383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25AB6C-E47B-23FE-E2A6-0DFD3D70E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751" y="1322968"/>
            <a:ext cx="8005477" cy="3522410"/>
          </a:xfrm>
          <a:prstGeom prst="rect">
            <a:avLst/>
          </a:prstGeom>
        </p:spPr>
      </p:pic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E1367D9E-A115-9542-8999-1FDB49C2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72512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2: Create an email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7EFEBE-55AF-9EFF-1AF0-16B30FEAEFE2}"/>
              </a:ext>
            </a:extLst>
          </p:cNvPr>
          <p:cNvSpPr txBox="1"/>
          <p:nvPr/>
        </p:nvSpPr>
        <p:spPr>
          <a:xfrm>
            <a:off x="991829" y="3565484"/>
            <a:ext cx="2341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Click on </a:t>
            </a:r>
            <a:r>
              <a:rPr lang="en-GB" sz="2400" b="1" dirty="0">
                <a:latin typeface="Acumin Pro" panose="020B0504020202020204" pitchFamily="34" charset="0"/>
              </a:rPr>
              <a:t>New</a:t>
            </a:r>
            <a:r>
              <a:rPr lang="en-GB" sz="2400" dirty="0">
                <a:latin typeface="Acumin Pro" panose="020B0504020202020204" pitchFamily="34" charset="0"/>
              </a:rPr>
              <a:t> icon to create your email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D95ECA-1022-49A1-E065-937B39616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2277293" y="2294164"/>
            <a:ext cx="1791093" cy="9991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1ED61AB-B701-71DA-0EF2-DB3B35BA7674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3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7F5D9AF0-FB4E-D4D9-38C1-135C3CC5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67577A-4FBB-C5D7-AC70-7FA19383FA18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5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6968AAF3-8323-0A8A-605C-F79847014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92CFC2-4E72-5725-7488-44A5FE69899F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7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D46E0-9516-34D6-7DEA-1C6BD4661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86A3FC3C-B0BA-7C2A-779E-FDD0E9FE9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72512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3: Enter the email address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1DBA8-4672-3ADF-698C-864D8623288A}"/>
              </a:ext>
            </a:extLst>
          </p:cNvPr>
          <p:cNvSpPr txBox="1"/>
          <p:nvPr/>
        </p:nvSpPr>
        <p:spPr>
          <a:xfrm>
            <a:off x="991829" y="3565484"/>
            <a:ext cx="2341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Enter the </a:t>
            </a:r>
            <a:r>
              <a:rPr lang="en-GB" sz="2400" b="1" dirty="0">
                <a:latin typeface="Acumin Pro" panose="020B0504020202020204" pitchFamily="34" charset="0"/>
              </a:rPr>
              <a:t>email address </a:t>
            </a:r>
            <a:r>
              <a:rPr lang="en-GB" sz="2400" dirty="0">
                <a:latin typeface="Acumin Pro" panose="020B0504020202020204" pitchFamily="34" charset="0"/>
              </a:rPr>
              <a:t>here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005372-B531-4543-E265-56AFE57F4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73942">
            <a:off x="2277293" y="2294164"/>
            <a:ext cx="1791093" cy="999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416AD7-C7E8-1AB4-EBA1-A5210D346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023" y="1523093"/>
            <a:ext cx="4877911" cy="50938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7F21FE-6810-6C91-5771-DC48444D6632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1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C425ED21-379A-A94A-AF30-397BCCFAE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FB77D4-CBF8-B225-9234-D3F1B2FA928D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3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04CC4A5B-B09A-EDD2-8ED5-37ED62C0E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425E50-52C8-4CE1-397E-73A42F5F7F48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CEA03-EE2D-2D57-BA11-5C23C8A2F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69C997-7BF1-E5EC-1B85-D5F9997D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312" y="1558324"/>
            <a:ext cx="7823223" cy="4071846"/>
          </a:xfrm>
          <a:prstGeom prst="rect">
            <a:avLst/>
          </a:prstGeom>
        </p:spPr>
      </p:pic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6F848F68-9C84-634A-A3C2-39F7492A8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72512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4: Add title and email content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004F8-EFB7-BA21-A963-07551E8DF959}"/>
              </a:ext>
            </a:extLst>
          </p:cNvPr>
          <p:cNvSpPr txBox="1"/>
          <p:nvPr/>
        </p:nvSpPr>
        <p:spPr>
          <a:xfrm>
            <a:off x="786829" y="3764242"/>
            <a:ext cx="2341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Give your email a </a:t>
            </a:r>
            <a:r>
              <a:rPr lang="en-GB" sz="2400" b="1" dirty="0">
                <a:latin typeface="Acumin Pro" panose="020B0504020202020204" pitchFamily="34" charset="0"/>
              </a:rPr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AEDC11A-C514-F0BD-07A7-B5173FD48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2277295" y="2831491"/>
            <a:ext cx="1791093" cy="999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7691F3-C6C4-5E7C-D943-62A7B81C3B9A}"/>
              </a:ext>
            </a:extLst>
          </p:cNvPr>
          <p:cNvSpPr txBox="1"/>
          <p:nvPr/>
        </p:nvSpPr>
        <p:spPr>
          <a:xfrm>
            <a:off x="1434888" y="5097285"/>
            <a:ext cx="2341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And </a:t>
            </a:r>
            <a:r>
              <a:rPr lang="en-GB" sz="2400" b="1" dirty="0">
                <a:latin typeface="Acumin Pro" panose="020B0504020202020204" pitchFamily="34" charset="0"/>
              </a:rPr>
              <a:t>type your email </a:t>
            </a:r>
            <a:r>
              <a:rPr lang="en-GB" sz="2400" dirty="0">
                <a:latin typeface="Acumin Pro" panose="020B0504020202020204" pitchFamily="34" charset="0"/>
              </a:rPr>
              <a:t>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A6A480E-DD77-F337-18D6-CBF91CC9F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1532544">
            <a:off x="3430388" y="3531149"/>
            <a:ext cx="924000" cy="16277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1D54829-9B00-6067-1F88-5ADD5303039C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5" name="arrow">
              <a:hlinkClick r:id="rId8" action="ppaction://hlinksldjump"/>
              <a:extLst>
                <a:ext uri="{FF2B5EF4-FFF2-40B4-BE49-F238E27FC236}">
                  <a16:creationId xmlns:a16="http://schemas.microsoft.com/office/drawing/2014/main" id="{D8FFD3D9-05B5-9F6D-97CD-2A4835264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748BA5-9808-ECB0-A4BB-D5617B4017E3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7" name="arrow">
            <a:hlinkClick r:id="rId10" action="ppaction://hlinksldjump"/>
            <a:extLst>
              <a:ext uri="{FF2B5EF4-FFF2-40B4-BE49-F238E27FC236}">
                <a16:creationId xmlns:a16="http://schemas.microsoft.com/office/drawing/2014/main" id="{113C19CD-E65F-13A9-213B-34803B963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775FD0-7B7A-D06A-A490-A8CEDE7E63AE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C9ADA-AE9F-EB44-FF6D-4C9087FC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87E1532C-9D49-EEBE-1AE3-E7638FB8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72512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5: Attach a document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47012-8CFC-B172-D20F-FF282B785B29}"/>
              </a:ext>
            </a:extLst>
          </p:cNvPr>
          <p:cNvSpPr txBox="1"/>
          <p:nvPr/>
        </p:nvSpPr>
        <p:spPr>
          <a:xfrm>
            <a:off x="338912" y="2906402"/>
            <a:ext cx="33404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Click the </a:t>
            </a:r>
            <a:r>
              <a:rPr lang="en-GB" sz="2400" b="1" dirty="0">
                <a:latin typeface="Acumin Pro" panose="020B0504020202020204" pitchFamily="34" charset="0"/>
              </a:rPr>
              <a:t>paperclip icon </a:t>
            </a:r>
            <a:r>
              <a:rPr lang="en-GB" sz="2400" dirty="0">
                <a:latin typeface="Acumin Pro" panose="020B0504020202020204" pitchFamily="34" charset="0"/>
              </a:rPr>
              <a:t>to attach a </a:t>
            </a:r>
            <a:r>
              <a:rPr lang="en-GB" sz="2400" dirty="0" smtClean="0">
                <a:latin typeface="Acumin Pro" panose="020B0504020202020204" pitchFamily="34" charset="0"/>
              </a:rPr>
              <a:t>file</a:t>
            </a:r>
          </a:p>
          <a:p>
            <a:pPr fontAlgn="base"/>
            <a:r>
              <a:rPr lang="en-GB" sz="2400" b="1" dirty="0" smtClean="0">
                <a:solidFill>
                  <a:srgbClr val="FF0000"/>
                </a:solidFill>
                <a:latin typeface="Acumin Pro" panose="020B0504020202020204" pitchFamily="34" charset="0"/>
              </a:rPr>
              <a:t>All assignments must be send by attaching the file to the email</a:t>
            </a:r>
          </a:p>
          <a:p>
            <a:pPr fontAlgn="base"/>
            <a:r>
              <a:rPr lang="en-GB" sz="2400" b="1" dirty="0" smtClean="0">
                <a:solidFill>
                  <a:srgbClr val="FF0000"/>
                </a:solidFill>
                <a:latin typeface="Acumin Pro" panose="020B0504020202020204" pitchFamily="34" charset="0"/>
              </a:rPr>
              <a:t>No google drive and docs are allowed to be </a:t>
            </a:r>
            <a:r>
              <a:rPr lang="en-GB" sz="2400" b="1" smtClean="0">
                <a:solidFill>
                  <a:srgbClr val="FF0000"/>
                </a:solidFill>
                <a:latin typeface="Acumin Pro" panose="020B0504020202020204" pitchFamily="34" charset="0"/>
              </a:rPr>
              <a:t>used only 365</a:t>
            </a:r>
            <a:endParaRPr lang="en-GB" sz="2400" b="1" dirty="0" smtClean="0">
              <a:solidFill>
                <a:srgbClr val="FF0000"/>
              </a:solidFill>
              <a:latin typeface="Acumin Pro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F20E6E-E92A-5C0E-40E2-F68D8718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54" y="1640263"/>
            <a:ext cx="7111143" cy="44224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34193B1-E25A-DC36-98E6-EBC6D648E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31047" y="350397"/>
            <a:ext cx="839955" cy="14797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F154A82-4D4D-92B6-BDE5-AAAB346836E9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6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65DB51C2-D2E3-CF02-0BD5-7E59E5448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869C70-8BB8-1C36-1D8B-E3E73F5B0C73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8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25E6DC1B-0254-6EAE-8F30-0EF91160C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07FC6C-EE37-861E-A7E4-DDBE45C49D34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4BD9A-FEB8-F9C8-1237-C7ABDBA4C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2DD7B4BD-E0F3-3A72-0F5E-1571E066E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72512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6: Send your email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1EE0F-ADCE-150E-C294-CA2E46EF54FD}"/>
              </a:ext>
            </a:extLst>
          </p:cNvPr>
          <p:cNvSpPr txBox="1"/>
          <p:nvPr/>
        </p:nvSpPr>
        <p:spPr>
          <a:xfrm>
            <a:off x="672776" y="3429000"/>
            <a:ext cx="2341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Click </a:t>
            </a:r>
            <a:r>
              <a:rPr lang="en-GB" sz="2400" b="1" dirty="0">
                <a:latin typeface="Acumin Pro" panose="020B0504020202020204" pitchFamily="34" charset="0"/>
              </a:rPr>
              <a:t>Send</a:t>
            </a:r>
            <a:r>
              <a:rPr lang="en-GB" sz="2400" dirty="0">
                <a:latin typeface="Acumin Pro" panose="020B0504020202020204" pitchFamily="34" charset="0"/>
              </a:rPr>
              <a:t> button when ready to send </a:t>
            </a:r>
            <a:endParaRPr lang="en-GB" sz="2400" b="1" dirty="0">
              <a:latin typeface="Acumin Pro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228A5-6E29-A5AC-7715-227A20D5F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54" y="1640263"/>
            <a:ext cx="7111143" cy="442240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BF22FDB-7BB5-3433-BEA3-7BD6A5A36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1948136" y="2360152"/>
            <a:ext cx="1791093" cy="9991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951099B-9FC0-6A15-8244-EF9DCBE18B40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9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34D8FB59-C9C4-1B02-92CC-BD85E0349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D5CB01-162E-8669-0CFF-FB510A800C30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2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3A4F837A-0EE7-340A-FE4C-F289C01C57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79C4E-6B6D-966F-19FC-870A8CDC0C83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50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D7A7F-4EA3-E293-087A-0AE2D0315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A62DE623-8B37-1DB5-0BE9-EFC3FA58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38" y="355052"/>
            <a:ext cx="5850572" cy="1483085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Activity 4: Send email to your coordinator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D86A4E-8A2D-F1A6-F3A2-94790A024DFD}"/>
              </a:ext>
            </a:extLst>
          </p:cNvPr>
          <p:cNvSpPr txBox="1"/>
          <p:nvPr/>
        </p:nvSpPr>
        <p:spPr>
          <a:xfrm>
            <a:off x="574151" y="2243349"/>
            <a:ext cx="37716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fontAlgn="base">
              <a:buFont typeface="+mj-lt"/>
              <a:buAutoNum type="arabicPeriod"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Create an email in 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Outlook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Type in the 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email address 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your coordinator </a:t>
            </a:r>
            <a:r>
              <a:rPr lang="en-GB" sz="2400" dirty="0">
                <a:solidFill>
                  <a:srgbClr val="000000"/>
                </a:solidFill>
                <a:latin typeface="Acumin Pro" panose="020B0504020202020204" pitchFamily="34" charset="0"/>
              </a:rPr>
              <a:t>gave you</a:t>
            </a:r>
            <a:endParaRPr lang="en-GB" sz="2400" b="0" i="0" dirty="0">
              <a:solidFill>
                <a:srgbClr val="000000"/>
              </a:solidFill>
              <a:effectLst/>
              <a:latin typeface="Acumin Pro" panose="020B0504020202020204" pitchFamily="34" charset="0"/>
            </a:endParaRPr>
          </a:p>
          <a:p>
            <a:pPr marL="457200" indent="-457200" algn="l" fontAlgn="base">
              <a:buFont typeface="+mj-lt"/>
              <a:buAutoNum type="arabicPeriod"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Give the email a title / subject 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Induction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Acumin Pro" panose="020B0504020202020204" pitchFamily="34" charset="0"/>
              </a:rPr>
              <a:t>Attach your </a:t>
            </a:r>
            <a:r>
              <a:rPr lang="en-GB" sz="2400" b="1" dirty="0">
                <a:solidFill>
                  <a:srgbClr val="000000"/>
                </a:solidFill>
                <a:latin typeface="Acumin Pro" panose="020B0504020202020204" pitchFamily="34" charset="0"/>
              </a:rPr>
              <a:t>Instructions</a:t>
            </a:r>
            <a:r>
              <a:rPr lang="en-GB" sz="2400" dirty="0">
                <a:solidFill>
                  <a:srgbClr val="000000"/>
                </a:solidFill>
                <a:latin typeface="Acumin Pro" panose="020B0504020202020204" pitchFamily="34" charset="0"/>
              </a:rPr>
              <a:t> Word file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en-GB" sz="2400" b="1" dirty="0">
                <a:solidFill>
                  <a:srgbClr val="000000"/>
                </a:solidFill>
                <a:latin typeface="Acumin Pro" panose="020B0504020202020204" pitchFamily="34" charset="0"/>
              </a:rPr>
              <a:t>Send</a:t>
            </a:r>
            <a:r>
              <a:rPr lang="en-GB" sz="2400" dirty="0">
                <a:solidFill>
                  <a:srgbClr val="000000"/>
                </a:solidFill>
                <a:latin typeface="Acumin Pro" panose="020B0504020202020204" pitchFamily="34" charset="0"/>
              </a:rPr>
              <a:t> Email</a:t>
            </a:r>
            <a:endParaRPr lang="en-GB" sz="2400" b="0" i="0" dirty="0">
              <a:solidFill>
                <a:srgbClr val="000000"/>
              </a:solidFill>
              <a:effectLst/>
              <a:latin typeface="Acumin Pro" panose="020B0504020202020204" pitchFamily="34" charset="0"/>
            </a:endParaRPr>
          </a:p>
        </p:txBody>
      </p:sp>
      <p:pic>
        <p:nvPicPr>
          <p:cNvPr id="9" name="Online Media 8" title="Creating and sending an email in Microsoft Outlook">
            <a:hlinkClick r:id="" action="ppaction://media"/>
            <a:extLst>
              <a:ext uri="{FF2B5EF4-FFF2-40B4-BE49-F238E27FC236}">
                <a16:creationId xmlns:a16="http://schemas.microsoft.com/office/drawing/2014/main" id="{E55CA481-F10F-D926-B6EC-F4ABC03E72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98812" y="2167611"/>
            <a:ext cx="6623774" cy="3742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02674D-F299-9CB9-5E8F-8E6948563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580" y="-54052"/>
            <a:ext cx="1824269" cy="2004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61194-CF55-D6C4-DA0C-2926ECBCA6AB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4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66F2B29C-0EDF-4EDA-D56F-FC1143354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466B67-B80A-2C7D-251C-EA6B0EB1E15B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6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B5F3C23F-CC2B-780F-CF96-05C3410A5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40398A-1736-B3DE-D031-9DDE325AB51B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8149F-A95C-9E6D-4778-47AE00BE0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09D7F29A-B9C3-C175-AF12-18012A783E98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B8A1AE6-310A-C3BC-3D09-2F674CF3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77725"/>
            <a:ext cx="10515600" cy="867546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5. Accessing Teams &amp; Moodle</a:t>
            </a:r>
            <a:endParaRPr lang="en-I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A7356F4-439F-935E-1FF3-509C83EE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3" y="1938421"/>
            <a:ext cx="3686908" cy="36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2483F71-1EE0-A178-0BAF-029F40028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268" y="2019836"/>
            <a:ext cx="3524078" cy="3524078"/>
          </a:xfrm>
          <a:prstGeom prst="rect">
            <a:avLst/>
          </a:prstGeom>
        </p:spPr>
      </p:pic>
      <p:sp>
        <p:nvSpPr>
          <p:cNvPr id="10" name="Click on the each of the boxes">
            <a:extLst>
              <a:ext uri="{FF2B5EF4-FFF2-40B4-BE49-F238E27FC236}">
                <a16:creationId xmlns:a16="http://schemas.microsoft.com/office/drawing/2014/main" id="{8DBB1E0D-0399-4925-3897-FF21AF86163E}"/>
              </a:ext>
            </a:extLst>
          </p:cNvPr>
          <p:cNvSpPr txBox="1"/>
          <p:nvPr/>
        </p:nvSpPr>
        <p:spPr>
          <a:xfrm>
            <a:off x="2404352" y="5601004"/>
            <a:ext cx="6626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latin typeface="Acumin Pro" panose="020B0504020202020204" pitchFamily="34" charset="0"/>
              </a:rPr>
              <a:t>Click on the each of the boxes to find out more</a:t>
            </a:r>
          </a:p>
        </p:txBody>
      </p:sp>
      <p:pic>
        <p:nvPicPr>
          <p:cNvPr id="14" name="arrow">
            <a:hlinkClick r:id="rId6" action="ppaction://hlinksldjump"/>
            <a:extLst>
              <a:ext uri="{FF2B5EF4-FFF2-40B4-BE49-F238E27FC236}">
                <a16:creationId xmlns:a16="http://schemas.microsoft.com/office/drawing/2014/main" id="{867AA393-5CBE-9551-F14B-9DE17EEB6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CEFE74-45A1-83C4-D4DF-0AF25B2173DB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  <p:pic>
        <p:nvPicPr>
          <p:cNvPr id="16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D50A5E78-D86E-DF50-C170-C4E27696B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8912" y="6098240"/>
            <a:ext cx="390525" cy="390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877BE1-A93C-6E2C-4C97-72CA0AF2CC2D}"/>
              </a:ext>
            </a:extLst>
          </p:cNvPr>
          <p:cNvSpPr txBox="1"/>
          <p:nvPr/>
        </p:nvSpPr>
        <p:spPr>
          <a:xfrm>
            <a:off x="867933" y="6062669"/>
            <a:ext cx="103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AAAFB"/>
                </a:solidFill>
                <a:latin typeface="Acumin Pro Condensed Ult Black" panose="020B0A06020202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Menu</a:t>
            </a:r>
            <a:endParaRPr lang="en-IE" sz="2400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71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CD154-1B03-EB92-4680-BEEAD3B5A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F65E297F-4907-32CA-694E-3BE55666BF25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B59F7D-2705-F936-EE49-9471C162D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08" y="365126"/>
            <a:ext cx="10788192" cy="813226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Four Steps to access Teams</a:t>
            </a:r>
            <a:endParaRPr lang="en-I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0AD5593-9B64-1030-BE5C-A6A421E8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71" y="1771218"/>
            <a:ext cx="3686908" cy="36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DAAB79-CD1A-46EE-D309-E20606141A47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8" name="arrow">
              <a:hlinkClick r:id="rId4" action="ppaction://hlinksldjump"/>
              <a:extLst>
                <a:ext uri="{FF2B5EF4-FFF2-40B4-BE49-F238E27FC236}">
                  <a16:creationId xmlns:a16="http://schemas.microsoft.com/office/drawing/2014/main" id="{1F8D0FF3-AE37-42CE-8341-55205632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9CD77E-3094-03B2-7953-01A07AA6C93B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3" name="arrow">
            <a:hlinkClick r:id="rId6" action="ppaction://hlinksldjump"/>
            <a:extLst>
              <a:ext uri="{FF2B5EF4-FFF2-40B4-BE49-F238E27FC236}">
                <a16:creationId xmlns:a16="http://schemas.microsoft.com/office/drawing/2014/main" id="{603BAC22-CB8B-4293-6C3A-D57AB18E5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539C07-5F8E-A3D9-B8EF-F8422AAD6269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28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38C04146-133D-06F5-A59C-F2714E2B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60" y="365125"/>
            <a:ext cx="6515346" cy="807316"/>
          </a:xfrm>
        </p:spPr>
        <p:txBody>
          <a:bodyPr/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What we will cover today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30" name="Click on the each of the boxes">
            <a:extLst>
              <a:ext uri="{FF2B5EF4-FFF2-40B4-BE49-F238E27FC236}">
                <a16:creationId xmlns:a16="http://schemas.microsoft.com/office/drawing/2014/main" id="{5DD13BE8-BBDB-E4B8-1381-EAC88695E5CC}"/>
              </a:ext>
            </a:extLst>
          </p:cNvPr>
          <p:cNvSpPr txBox="1"/>
          <p:nvPr/>
        </p:nvSpPr>
        <p:spPr>
          <a:xfrm>
            <a:off x="8512403" y="543023"/>
            <a:ext cx="3006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dirty="0" smtClean="0">
                <a:latin typeface="Acumin Pro" panose="020B0504020202020204" pitchFamily="34" charset="0"/>
              </a:rPr>
              <a:t>Click on the each of the boxes to go straight there!</a:t>
            </a:r>
            <a:endParaRPr lang="en-IE" dirty="0">
              <a:latin typeface="Acumin Pro" panose="020B0504020202020204" pitchFamily="34" charset="0"/>
            </a:endParaRPr>
          </a:p>
        </p:txBody>
      </p:sp>
      <p:grpSp>
        <p:nvGrpSpPr>
          <p:cNvPr id="60" name="box1">
            <a:extLst>
              <a:ext uri="{FF2B5EF4-FFF2-40B4-BE49-F238E27FC236}">
                <a16:creationId xmlns:a16="http://schemas.microsoft.com/office/drawing/2014/main" id="{C3368523-52C4-5E4B-386A-FC3661A70877}"/>
              </a:ext>
            </a:extLst>
          </p:cNvPr>
          <p:cNvGrpSpPr/>
          <p:nvPr/>
        </p:nvGrpSpPr>
        <p:grpSpPr>
          <a:xfrm>
            <a:off x="660868" y="1475516"/>
            <a:ext cx="2183414" cy="2466533"/>
            <a:chOff x="660868" y="1475516"/>
            <a:chExt cx="2183414" cy="2466533"/>
          </a:xfrm>
        </p:grpSpPr>
        <p:sp>
          <p:nvSpPr>
            <p:cNvPr id="6" name="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0086FD87-5375-9BE6-F532-7FCF2AC2D280}"/>
                </a:ext>
              </a:extLst>
            </p:cNvPr>
            <p:cNvSpPr/>
            <p:nvPr/>
          </p:nvSpPr>
          <p:spPr>
            <a:xfrm>
              <a:off x="660868" y="1783310"/>
              <a:ext cx="2177459" cy="21587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AAAF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Acumin Pro" panose="020B0504020202020204" pitchFamily="34" charset="0"/>
              </a:endParaRPr>
            </a:p>
          </p:txBody>
        </p:sp>
        <p:sp>
          <p:nvSpPr>
            <p:cNvPr id="5" name="Oval 4">
              <a:hlinkClick r:id="rId3" action="ppaction://hlinksldjump"/>
              <a:extLst>
                <a:ext uri="{FF2B5EF4-FFF2-40B4-BE49-F238E27FC236}">
                  <a16:creationId xmlns:a16="http://schemas.microsoft.com/office/drawing/2014/main" id="{813315C4-D97A-7E41-884D-079DE19C7B96}"/>
                </a:ext>
              </a:extLst>
            </p:cNvPr>
            <p:cNvSpPr/>
            <p:nvPr/>
          </p:nvSpPr>
          <p:spPr>
            <a:xfrm>
              <a:off x="1377041" y="1475516"/>
              <a:ext cx="656586" cy="656586"/>
            </a:xfrm>
            <a:prstGeom prst="ellipse">
              <a:avLst/>
            </a:prstGeom>
            <a:solidFill>
              <a:srgbClr val="1AAA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Acumin Pro" panose="020B05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6126CBE-10E7-7AF1-2E78-725539F120EC}"/>
                </a:ext>
              </a:extLst>
            </p:cNvPr>
            <p:cNvSpPr txBox="1"/>
            <p:nvPr/>
          </p:nvSpPr>
          <p:spPr>
            <a:xfrm>
              <a:off x="678732" y="2229452"/>
              <a:ext cx="21655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dirty="0">
                  <a:latin typeface="Acumin Pro" panose="020B0504020202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Setting up your college Microsoft 365 account</a:t>
              </a:r>
              <a:r>
                <a:rPr lang="en-IE" dirty="0">
                  <a:latin typeface="Acumin Pro" panose="020B0504020202020204" pitchFamily="34" charset="0"/>
                </a:rPr>
                <a:t>.</a:t>
              </a:r>
            </a:p>
          </p:txBody>
        </p:sp>
        <p:sp>
          <p:nvSpPr>
            <p:cNvPr id="48" name="1">
              <a:extLst>
                <a:ext uri="{FF2B5EF4-FFF2-40B4-BE49-F238E27FC236}">
                  <a16:creationId xmlns:a16="http://schemas.microsoft.com/office/drawing/2014/main" id="{D79688B3-E819-6715-BF18-9E616EE8D9AF}"/>
                </a:ext>
              </a:extLst>
            </p:cNvPr>
            <p:cNvSpPr txBox="1"/>
            <p:nvPr/>
          </p:nvSpPr>
          <p:spPr>
            <a:xfrm>
              <a:off x="1565110" y="1572976"/>
              <a:ext cx="28044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E" sz="2400" dirty="0">
                  <a:solidFill>
                    <a:schemeClr val="bg1"/>
                  </a:solidFill>
                  <a:latin typeface="Acumin Pro Condensed Ult Black" panose="020B0A06020202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1</a:t>
              </a:r>
              <a:endParaRPr lang="en-IE" sz="2400" dirty="0">
                <a:solidFill>
                  <a:schemeClr val="bg1"/>
                </a:solidFill>
                <a:latin typeface="Acumin Pro Condensed Ult Black" panose="020B0A06020202020204" pitchFamily="34" charset="0"/>
              </a:endParaRPr>
            </a:p>
          </p:txBody>
        </p:sp>
      </p:grp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2667CCF5-CBEB-8AE5-2D11-4648157DCE64}"/>
              </a:ext>
            </a:extLst>
          </p:cNvPr>
          <p:cNvSpPr/>
          <p:nvPr/>
        </p:nvSpPr>
        <p:spPr>
          <a:xfrm>
            <a:off x="3554500" y="1783310"/>
            <a:ext cx="2177459" cy="2158739"/>
          </a:xfrm>
          <a:prstGeom prst="rect">
            <a:avLst/>
          </a:prstGeom>
          <a:solidFill>
            <a:schemeClr val="bg1"/>
          </a:solidFill>
          <a:ln>
            <a:solidFill>
              <a:srgbClr val="1AAA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cumin Pro" panose="020B0504020202020204" pitchFamily="34" charset="0"/>
              </a:rPr>
              <a:t>How to access our student support site myCampus.ie</a:t>
            </a:r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18" name="Oval 17">
            <a:hlinkClick r:id="rId4" action="ppaction://hlinksldjump"/>
            <a:extLst>
              <a:ext uri="{FF2B5EF4-FFF2-40B4-BE49-F238E27FC236}">
                <a16:creationId xmlns:a16="http://schemas.microsoft.com/office/drawing/2014/main" id="{D073DD2B-DA98-958A-66F7-E2EC4CEC1795}"/>
              </a:ext>
            </a:extLst>
          </p:cNvPr>
          <p:cNvSpPr/>
          <p:nvPr/>
        </p:nvSpPr>
        <p:spPr>
          <a:xfrm>
            <a:off x="4270673" y="1475516"/>
            <a:ext cx="656586" cy="656586"/>
          </a:xfrm>
          <a:prstGeom prst="ellipse">
            <a:avLst/>
          </a:prstGeom>
          <a:solidFill>
            <a:srgbClr val="1AA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49" name="2">
            <a:extLst>
              <a:ext uri="{FF2B5EF4-FFF2-40B4-BE49-F238E27FC236}">
                <a16:creationId xmlns:a16="http://schemas.microsoft.com/office/drawing/2014/main" id="{A3DB1B42-7BC4-6B20-979F-B3DD60B44C10}"/>
              </a:ext>
            </a:extLst>
          </p:cNvPr>
          <p:cNvSpPr txBox="1"/>
          <p:nvPr/>
        </p:nvSpPr>
        <p:spPr>
          <a:xfrm>
            <a:off x="4439888" y="1583205"/>
            <a:ext cx="280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Acumin Pro Condensed Ult Black" panose="020B0A06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lang="en-IE" sz="2400" dirty="0">
              <a:solidFill>
                <a:schemeClr val="bg1"/>
              </a:solidFill>
              <a:latin typeface="Acumin Pro Condensed Ult Black" panose="020B0A06020202020204" pitchFamily="34" charset="0"/>
            </a:endParaRPr>
          </a:p>
        </p:txBody>
      </p:sp>
      <p:sp>
        <p:nvSpPr>
          <p:cNvPr id="21" name="Rectangle 20">
            <a:hlinkClick r:id="rId5" action="ppaction://hlinksldjump"/>
            <a:extLst>
              <a:ext uri="{FF2B5EF4-FFF2-40B4-BE49-F238E27FC236}">
                <a16:creationId xmlns:a16="http://schemas.microsoft.com/office/drawing/2014/main" id="{69A28714-02AE-0287-B810-DA6C8651117C}"/>
              </a:ext>
            </a:extLst>
          </p:cNvPr>
          <p:cNvSpPr/>
          <p:nvPr/>
        </p:nvSpPr>
        <p:spPr>
          <a:xfrm>
            <a:off x="6448132" y="1783310"/>
            <a:ext cx="2177459" cy="2158739"/>
          </a:xfrm>
          <a:prstGeom prst="rect">
            <a:avLst/>
          </a:prstGeom>
          <a:solidFill>
            <a:schemeClr val="bg1"/>
          </a:solidFill>
          <a:ln>
            <a:solidFill>
              <a:srgbClr val="1AAA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22" name="Oval 21">
            <a:hlinkClick r:id="rId5" action="ppaction://hlinksldjump"/>
            <a:extLst>
              <a:ext uri="{FF2B5EF4-FFF2-40B4-BE49-F238E27FC236}">
                <a16:creationId xmlns:a16="http://schemas.microsoft.com/office/drawing/2014/main" id="{2EF5D6A5-F8C3-E73F-7808-EADE4F027F00}"/>
              </a:ext>
            </a:extLst>
          </p:cNvPr>
          <p:cNvSpPr/>
          <p:nvPr/>
        </p:nvSpPr>
        <p:spPr>
          <a:xfrm>
            <a:off x="7164305" y="1475516"/>
            <a:ext cx="656586" cy="656586"/>
          </a:xfrm>
          <a:prstGeom prst="ellipse">
            <a:avLst/>
          </a:prstGeom>
          <a:solidFill>
            <a:srgbClr val="1AA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8BB592-259A-E5B6-A88C-E8A53A697326}"/>
              </a:ext>
            </a:extLst>
          </p:cNvPr>
          <p:cNvSpPr txBox="1"/>
          <p:nvPr/>
        </p:nvSpPr>
        <p:spPr>
          <a:xfrm>
            <a:off x="6436223" y="2264393"/>
            <a:ext cx="21655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latin typeface="Acumin Pro" panose="020B05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Creating and naming a Microsoft Word document</a:t>
            </a:r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50" name="3">
            <a:extLst>
              <a:ext uri="{FF2B5EF4-FFF2-40B4-BE49-F238E27FC236}">
                <a16:creationId xmlns:a16="http://schemas.microsoft.com/office/drawing/2014/main" id="{8961B80B-160A-F2D6-4E46-1A039477F07A}"/>
              </a:ext>
            </a:extLst>
          </p:cNvPr>
          <p:cNvSpPr txBox="1"/>
          <p:nvPr/>
        </p:nvSpPr>
        <p:spPr>
          <a:xfrm>
            <a:off x="7333521" y="1572976"/>
            <a:ext cx="280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Acumin Pro Condensed Ult Black" panose="020B0A06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lang="en-IE" sz="2400" dirty="0">
              <a:solidFill>
                <a:schemeClr val="bg1"/>
              </a:solidFill>
              <a:latin typeface="Acumin Pro Condensed Ult Black" panose="020B0A06020202020204" pitchFamily="34" charset="0"/>
            </a:endParaRPr>
          </a:p>
        </p:txBody>
      </p:sp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id="{F9001547-DDAD-FEA3-E679-C9960AB60DBC}"/>
              </a:ext>
            </a:extLst>
          </p:cNvPr>
          <p:cNvSpPr/>
          <p:nvPr/>
        </p:nvSpPr>
        <p:spPr>
          <a:xfrm>
            <a:off x="9341764" y="1783310"/>
            <a:ext cx="2177459" cy="2158739"/>
          </a:xfrm>
          <a:prstGeom prst="rect">
            <a:avLst/>
          </a:prstGeom>
          <a:solidFill>
            <a:schemeClr val="bg1"/>
          </a:solidFill>
          <a:ln>
            <a:solidFill>
              <a:srgbClr val="1AAA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26" name="Oval 25">
            <a:hlinkClick r:id="rId6" action="ppaction://hlinksldjump"/>
            <a:extLst>
              <a:ext uri="{FF2B5EF4-FFF2-40B4-BE49-F238E27FC236}">
                <a16:creationId xmlns:a16="http://schemas.microsoft.com/office/drawing/2014/main" id="{699462E8-2B0C-FA3B-94BD-800F01ACF535}"/>
              </a:ext>
            </a:extLst>
          </p:cNvPr>
          <p:cNvSpPr/>
          <p:nvPr/>
        </p:nvSpPr>
        <p:spPr>
          <a:xfrm>
            <a:off x="10057937" y="1475516"/>
            <a:ext cx="656586" cy="656586"/>
          </a:xfrm>
          <a:prstGeom prst="ellipse">
            <a:avLst/>
          </a:prstGeom>
          <a:solidFill>
            <a:srgbClr val="1AA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4CE53D-07ED-98C5-841E-5EA5D8146457}"/>
              </a:ext>
            </a:extLst>
          </p:cNvPr>
          <p:cNvSpPr txBox="1"/>
          <p:nvPr/>
        </p:nvSpPr>
        <p:spPr>
          <a:xfrm>
            <a:off x="3536636" y="2335971"/>
            <a:ext cx="2183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latin typeface="Acumin Pro" panose="020B05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Creating folders in Microsoft OneDrive</a:t>
            </a:r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51" name="4">
            <a:extLst>
              <a:ext uri="{FF2B5EF4-FFF2-40B4-BE49-F238E27FC236}">
                <a16:creationId xmlns:a16="http://schemas.microsoft.com/office/drawing/2014/main" id="{FE97F87F-5B28-891E-0243-A0DBCB7E8FD4}"/>
              </a:ext>
            </a:extLst>
          </p:cNvPr>
          <p:cNvSpPr txBox="1"/>
          <p:nvPr/>
        </p:nvSpPr>
        <p:spPr>
          <a:xfrm>
            <a:off x="10217726" y="1583205"/>
            <a:ext cx="280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Acumin Pro Condensed Ult Black" panose="020B0A06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lang="en-IE" sz="2400" dirty="0">
              <a:solidFill>
                <a:schemeClr val="bg1"/>
              </a:solidFill>
              <a:latin typeface="Acumin Pro Condensed Ult Black" panose="020B0A06020202020204" pitchFamily="34" charset="0"/>
            </a:endParaRPr>
          </a:p>
        </p:txBody>
      </p:sp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19BC4353-BC04-8F0C-950D-E78183CA7802}"/>
              </a:ext>
            </a:extLst>
          </p:cNvPr>
          <p:cNvSpPr/>
          <p:nvPr/>
        </p:nvSpPr>
        <p:spPr>
          <a:xfrm>
            <a:off x="3554500" y="4521984"/>
            <a:ext cx="2177459" cy="2158739"/>
          </a:xfrm>
          <a:prstGeom prst="rect">
            <a:avLst/>
          </a:prstGeom>
          <a:solidFill>
            <a:schemeClr val="bg1"/>
          </a:solidFill>
          <a:ln>
            <a:solidFill>
              <a:srgbClr val="1AAA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20" name="Oval 19">
            <a:hlinkClick r:id="rId7" action="ppaction://hlinksldjump"/>
            <a:extLst>
              <a:ext uri="{FF2B5EF4-FFF2-40B4-BE49-F238E27FC236}">
                <a16:creationId xmlns:a16="http://schemas.microsoft.com/office/drawing/2014/main" id="{5F0EE84D-8AD9-A1F3-F75E-15FC35C3962A}"/>
              </a:ext>
            </a:extLst>
          </p:cNvPr>
          <p:cNvSpPr/>
          <p:nvPr/>
        </p:nvSpPr>
        <p:spPr>
          <a:xfrm>
            <a:off x="4270673" y="4214190"/>
            <a:ext cx="656586" cy="656586"/>
          </a:xfrm>
          <a:prstGeom prst="ellipse">
            <a:avLst/>
          </a:prstGeom>
          <a:solidFill>
            <a:srgbClr val="1AA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57" name="6">
            <a:extLst>
              <a:ext uri="{FF2B5EF4-FFF2-40B4-BE49-F238E27FC236}">
                <a16:creationId xmlns:a16="http://schemas.microsoft.com/office/drawing/2014/main" id="{35A8C736-BDA8-4790-147D-62ED5A9A059B}"/>
              </a:ext>
            </a:extLst>
          </p:cNvPr>
          <p:cNvSpPr txBox="1"/>
          <p:nvPr/>
        </p:nvSpPr>
        <p:spPr>
          <a:xfrm>
            <a:off x="4441456" y="4337402"/>
            <a:ext cx="280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Acumin Pro Condensed Ult Black" panose="020B0A060202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lang="en-IE" sz="2400" dirty="0">
              <a:solidFill>
                <a:schemeClr val="bg1"/>
              </a:solidFill>
              <a:latin typeface="Acumin Pro Condensed Ult Black" panose="020B0A06020202020204" pitchFamily="34" charset="0"/>
            </a:endParaRPr>
          </a:p>
        </p:txBody>
      </p:sp>
      <p:sp>
        <p:nvSpPr>
          <p:cNvPr id="23" name="Rectangle 22">
            <a:hlinkClick r:id="rId8" action="ppaction://hlinksldjump"/>
            <a:extLst>
              <a:ext uri="{FF2B5EF4-FFF2-40B4-BE49-F238E27FC236}">
                <a16:creationId xmlns:a16="http://schemas.microsoft.com/office/drawing/2014/main" id="{5E82D453-AF0D-2BEF-F091-9B125A06CAD0}"/>
              </a:ext>
            </a:extLst>
          </p:cNvPr>
          <p:cNvSpPr/>
          <p:nvPr/>
        </p:nvSpPr>
        <p:spPr>
          <a:xfrm>
            <a:off x="6448132" y="4521984"/>
            <a:ext cx="2177459" cy="2158739"/>
          </a:xfrm>
          <a:prstGeom prst="rect">
            <a:avLst/>
          </a:prstGeom>
          <a:solidFill>
            <a:schemeClr val="bg1"/>
          </a:solidFill>
          <a:ln>
            <a:solidFill>
              <a:srgbClr val="1AAA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cumin Pro" panose="020B0504020202020204" pitchFamily="34" charset="0"/>
              </a:rPr>
              <a:t>How to get your student card</a:t>
            </a:r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24" name="Oval 23">
            <a:hlinkClick r:id="rId8" action="ppaction://hlinksldjump"/>
            <a:extLst>
              <a:ext uri="{FF2B5EF4-FFF2-40B4-BE49-F238E27FC236}">
                <a16:creationId xmlns:a16="http://schemas.microsoft.com/office/drawing/2014/main" id="{DCA6D469-FDC6-C4BB-4D63-1B7732D2AF33}"/>
              </a:ext>
            </a:extLst>
          </p:cNvPr>
          <p:cNvSpPr/>
          <p:nvPr/>
        </p:nvSpPr>
        <p:spPr>
          <a:xfrm>
            <a:off x="7164305" y="4214190"/>
            <a:ext cx="656586" cy="656586"/>
          </a:xfrm>
          <a:prstGeom prst="ellipse">
            <a:avLst/>
          </a:prstGeom>
          <a:solidFill>
            <a:srgbClr val="1AA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C16033-73D3-15AC-F980-9578FB3DAD81}"/>
              </a:ext>
            </a:extLst>
          </p:cNvPr>
          <p:cNvSpPr txBox="1"/>
          <p:nvPr/>
        </p:nvSpPr>
        <p:spPr>
          <a:xfrm>
            <a:off x="3587878" y="5423523"/>
            <a:ext cx="2177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latin typeface="Acumin Pro" panose="020B05040202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How to get your student card</a:t>
            </a:r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id="{6335BEFB-E00F-95E2-C3B6-0B5D351C4B5D}"/>
              </a:ext>
            </a:extLst>
          </p:cNvPr>
          <p:cNvSpPr txBox="1"/>
          <p:nvPr/>
        </p:nvSpPr>
        <p:spPr>
          <a:xfrm>
            <a:off x="7335089" y="4327173"/>
            <a:ext cx="280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Acumin Pro Condensed Ult Black" panose="020B0A06020202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7</a:t>
            </a:r>
            <a:endParaRPr lang="en-IE" sz="2400" dirty="0">
              <a:solidFill>
                <a:schemeClr val="bg1"/>
              </a:solidFill>
              <a:latin typeface="Acumin Pro Condensed Ult Black" panose="020B0A06020202020204" pitchFamily="34" charset="0"/>
            </a:endParaRP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6E713A71-D245-2E13-63D1-6B13538163F5}"/>
              </a:ext>
            </a:extLst>
          </p:cNvPr>
          <p:cNvSpPr/>
          <p:nvPr/>
        </p:nvSpPr>
        <p:spPr>
          <a:xfrm>
            <a:off x="9341764" y="4521984"/>
            <a:ext cx="2177459" cy="2158739"/>
          </a:xfrm>
          <a:prstGeom prst="rect">
            <a:avLst/>
          </a:prstGeom>
          <a:solidFill>
            <a:schemeClr val="bg1"/>
          </a:solidFill>
          <a:ln>
            <a:solidFill>
              <a:srgbClr val="1AAA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28" name="Oval 27">
            <a:hlinkClick r:id="rId9" action="ppaction://hlinksldjump"/>
            <a:extLst>
              <a:ext uri="{FF2B5EF4-FFF2-40B4-BE49-F238E27FC236}">
                <a16:creationId xmlns:a16="http://schemas.microsoft.com/office/drawing/2014/main" id="{795EB4E4-A8CA-7B91-8E9A-130031180740}"/>
              </a:ext>
            </a:extLst>
          </p:cNvPr>
          <p:cNvSpPr/>
          <p:nvPr/>
        </p:nvSpPr>
        <p:spPr>
          <a:xfrm>
            <a:off x="10057937" y="4214190"/>
            <a:ext cx="656586" cy="656586"/>
          </a:xfrm>
          <a:prstGeom prst="ellipse">
            <a:avLst/>
          </a:prstGeom>
          <a:solidFill>
            <a:srgbClr val="1AA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368D20-4199-E049-F5A4-51FF9C9E17DB}"/>
              </a:ext>
            </a:extLst>
          </p:cNvPr>
          <p:cNvSpPr txBox="1"/>
          <p:nvPr/>
        </p:nvSpPr>
        <p:spPr>
          <a:xfrm>
            <a:off x="9341764" y="5139688"/>
            <a:ext cx="21893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latin typeface="Acumin Pro" panose="020B050402020202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 Courses</a:t>
            </a:r>
          </a:p>
          <a:p>
            <a:pPr algn="ctr"/>
            <a:endParaRPr lang="en-IE" dirty="0">
              <a:latin typeface="Acumin Pro" panose="020B0504020202020204" pitchFamily="34" charset="0"/>
              <a:hlinkClick r:id="rId9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/>
            <a:r>
              <a:rPr lang="en-IE" dirty="0" smtClean="0">
                <a:latin typeface="Acumin Pro" panose="020B050402020202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</a:t>
            </a:r>
            <a:r>
              <a:rPr lang="en-IE" dirty="0" smtClean="0">
                <a:latin typeface="Acumin Pro" panose="020B050402020202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CDL&amp;AI</a:t>
            </a:r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59" name="8">
            <a:extLst>
              <a:ext uri="{FF2B5EF4-FFF2-40B4-BE49-F238E27FC236}">
                <a16:creationId xmlns:a16="http://schemas.microsoft.com/office/drawing/2014/main" id="{E34E6EFD-1BD5-E7C3-D984-0E782AD3F1CE}"/>
              </a:ext>
            </a:extLst>
          </p:cNvPr>
          <p:cNvSpPr txBox="1"/>
          <p:nvPr/>
        </p:nvSpPr>
        <p:spPr>
          <a:xfrm>
            <a:off x="10219294" y="4337402"/>
            <a:ext cx="280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Acumin Pro Condensed Ult Black" panose="020B0A0602020202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8</a:t>
            </a:r>
            <a:endParaRPr lang="en-IE" sz="2400" dirty="0">
              <a:solidFill>
                <a:schemeClr val="bg1"/>
              </a:solidFill>
              <a:latin typeface="Acumin Pro Condensed Ult Black" panose="020B0A06020202020204" pitchFamily="34" charset="0"/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AC1E1FD2-70E8-D943-C89A-2E502150D358}"/>
              </a:ext>
            </a:extLst>
          </p:cNvPr>
          <p:cNvSpPr/>
          <p:nvPr/>
        </p:nvSpPr>
        <p:spPr>
          <a:xfrm>
            <a:off x="660868" y="4521984"/>
            <a:ext cx="2177459" cy="2158739"/>
          </a:xfrm>
          <a:prstGeom prst="rect">
            <a:avLst/>
          </a:prstGeom>
          <a:solidFill>
            <a:schemeClr val="bg1"/>
          </a:solidFill>
          <a:ln>
            <a:solidFill>
              <a:srgbClr val="1AAA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cumin Pro" panose="020B0504020202020204" pitchFamily="34" charset="0"/>
              </a:rPr>
              <a:t>Creating and saving folders in Microsoft OneDrive</a:t>
            </a:r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16" name="Oval 15">
            <a:hlinkClick r:id="rId10" action="ppaction://hlinksldjump"/>
            <a:extLst>
              <a:ext uri="{FF2B5EF4-FFF2-40B4-BE49-F238E27FC236}">
                <a16:creationId xmlns:a16="http://schemas.microsoft.com/office/drawing/2014/main" id="{2FA42841-2BA0-875B-F297-B840BC27B5A6}"/>
              </a:ext>
            </a:extLst>
          </p:cNvPr>
          <p:cNvSpPr/>
          <p:nvPr/>
        </p:nvSpPr>
        <p:spPr>
          <a:xfrm>
            <a:off x="1377041" y="4214190"/>
            <a:ext cx="656586" cy="656586"/>
          </a:xfrm>
          <a:prstGeom prst="ellipse">
            <a:avLst/>
          </a:prstGeom>
          <a:solidFill>
            <a:srgbClr val="1AA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886364-7B3D-987D-1BA5-BA153744BE70}"/>
              </a:ext>
            </a:extLst>
          </p:cNvPr>
          <p:cNvSpPr txBox="1"/>
          <p:nvPr/>
        </p:nvSpPr>
        <p:spPr>
          <a:xfrm>
            <a:off x="9341763" y="2264393"/>
            <a:ext cx="21893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latin typeface="Acumin Pro" panose="020B05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Creating and sending an email in Microsoft Outlook</a:t>
            </a:r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56" name="5">
            <a:extLst>
              <a:ext uri="{FF2B5EF4-FFF2-40B4-BE49-F238E27FC236}">
                <a16:creationId xmlns:a16="http://schemas.microsoft.com/office/drawing/2014/main" id="{5EB9FC85-119F-EC56-5606-EA6BA53B282C}"/>
              </a:ext>
            </a:extLst>
          </p:cNvPr>
          <p:cNvSpPr txBox="1"/>
          <p:nvPr/>
        </p:nvSpPr>
        <p:spPr>
          <a:xfrm>
            <a:off x="1546256" y="4327173"/>
            <a:ext cx="306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Acumin Pro Condensed Ult Black" panose="020B0A06020202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lang="en-IE" sz="2400" dirty="0">
              <a:solidFill>
                <a:schemeClr val="bg1"/>
              </a:solidFill>
              <a:latin typeface="Acumin Pro Condensed Ult Black" panose="020B0A06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82107B-EFB8-F8D1-0C51-9233798BD1F5}"/>
              </a:ext>
            </a:extLst>
          </p:cNvPr>
          <p:cNvSpPr txBox="1"/>
          <p:nvPr/>
        </p:nvSpPr>
        <p:spPr>
          <a:xfrm>
            <a:off x="678732" y="5065587"/>
            <a:ext cx="2165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latin typeface="Acumin Pro" panose="020B0504020202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Accessing Teams &amp; Moodle</a:t>
            </a:r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FC70CC-EA79-67FD-5D16-154EA6EA0D69}"/>
              </a:ext>
            </a:extLst>
          </p:cNvPr>
          <p:cNvSpPr txBox="1"/>
          <p:nvPr/>
        </p:nvSpPr>
        <p:spPr>
          <a:xfrm>
            <a:off x="6481510" y="5368773"/>
            <a:ext cx="2165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latin typeface="Acumin Pro" panose="020B0504020202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How to access our student support Hub</a:t>
            </a:r>
            <a:endParaRPr lang="en-IE" dirty="0">
              <a:latin typeface="Acumin Pro" panose="020B0504020202020204" pitchFamily="34" charset="0"/>
            </a:endParaRPr>
          </a:p>
        </p:txBody>
      </p:sp>
      <p:pic>
        <p:nvPicPr>
          <p:cNvPr id="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AE589FDC-EF56-C627-4EC5-AEAE16CAE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36" y="3222056"/>
            <a:ext cx="554085" cy="6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5F82EFA-1888-6D42-3E85-E36766FA3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7778" y="3134533"/>
            <a:ext cx="857658" cy="75210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0E742130-8B11-F632-5479-3162945C43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7806" y="3222056"/>
            <a:ext cx="609622" cy="56692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F9643FD3-EF7B-B6DD-21C8-228C266B54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57937" y="3203769"/>
            <a:ext cx="656587" cy="601658"/>
          </a:xfrm>
          <a:prstGeom prst="rect">
            <a:avLst/>
          </a:prstGeom>
        </p:spPr>
      </p:pic>
      <p:pic>
        <p:nvPicPr>
          <p:cNvPr id="9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3706E95F-A206-2586-8404-86CBD7290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81" y="5854854"/>
            <a:ext cx="723508" cy="72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670401EF-CBD3-A364-9B49-D9725A020D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49597" y="5854854"/>
            <a:ext cx="723508" cy="72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98A5D-4EA8-0585-6A6C-CE57B92E2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8D0D0AFE-3C08-0EBA-C440-3384AC254089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DCAA68-FB06-AF2D-7CED-2B74D5B7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6"/>
            <a:ext cx="10681023" cy="841506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1: Access Teams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9A6E5-F82B-C758-EB45-36FD19CA6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560" y="1753035"/>
            <a:ext cx="8371002" cy="4062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25D701-EDD1-9C53-6C5F-38F3521A5982}"/>
              </a:ext>
            </a:extLst>
          </p:cNvPr>
          <p:cNvSpPr txBox="1"/>
          <p:nvPr/>
        </p:nvSpPr>
        <p:spPr>
          <a:xfrm>
            <a:off x="468787" y="2752661"/>
            <a:ext cx="3131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en-GB" sz="2400" i="0" dirty="0">
                <a:effectLst/>
                <a:latin typeface="Acumin Pro" panose="020B0504020202020204" pitchFamily="34" charset="0"/>
              </a:rPr>
              <a:t>Go to </a:t>
            </a:r>
            <a:r>
              <a:rPr lang="en-GB" sz="2400" b="1" i="0" dirty="0">
                <a:effectLst/>
                <a:latin typeface="Acumin Pro" panose="020B0504020202020204" pitchFamily="34" charset="0"/>
              </a:rPr>
              <a:t>Microsoftoffice.com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551B4-AB12-C74C-2AA9-EED798A0DBEA}"/>
              </a:ext>
            </a:extLst>
          </p:cNvPr>
          <p:cNvSpPr txBox="1"/>
          <p:nvPr/>
        </p:nvSpPr>
        <p:spPr>
          <a:xfrm>
            <a:off x="867933" y="4260434"/>
            <a:ext cx="18494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>
                <a:effectLst/>
                <a:latin typeface="Acumin Pro" panose="020B0504020202020204" pitchFamily="34" charset="0"/>
              </a:rPr>
              <a:t>Click on orange </a:t>
            </a:r>
            <a:r>
              <a:rPr lang="en-GB" sz="2400" b="1" i="0" dirty="0">
                <a:effectLst/>
                <a:latin typeface="Acumin Pro" panose="020B0504020202020204" pitchFamily="34" charset="0"/>
              </a:rPr>
              <a:t>sign in </a:t>
            </a:r>
            <a:r>
              <a:rPr lang="en-GB" sz="2400" i="0" dirty="0">
                <a:effectLst/>
                <a:latin typeface="Acumin Pro" panose="020B0504020202020204" pitchFamily="34" charset="0"/>
              </a:rPr>
              <a:t>button </a:t>
            </a:r>
            <a:endParaRPr lang="en-IE" sz="2400" dirty="0">
              <a:latin typeface="Acumin Pro" panose="020B05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A260D51-C14F-88E4-A467-7CAB831C8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1589918" y="1760390"/>
            <a:ext cx="1791093" cy="9991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2768706-B0C4-2C20-65EB-1CC032C19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13750">
            <a:off x="2224419" y="4586783"/>
            <a:ext cx="1893649" cy="17029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67AD20B-2CD6-FBD2-31C3-A89D752ACD06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7" name="arrow">
              <a:hlinkClick r:id="rId8" action="ppaction://hlinksldjump"/>
              <a:extLst>
                <a:ext uri="{FF2B5EF4-FFF2-40B4-BE49-F238E27FC236}">
                  <a16:creationId xmlns:a16="http://schemas.microsoft.com/office/drawing/2014/main" id="{83BFC83E-D222-C2BC-2DE5-5B6442FF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8F1E58-C2D5-3143-BCE1-92BA6EDF5E2A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9" name="arrow">
            <a:hlinkClick r:id="rId10" action="ppaction://hlinksldjump"/>
            <a:extLst>
              <a:ext uri="{FF2B5EF4-FFF2-40B4-BE49-F238E27FC236}">
                <a16:creationId xmlns:a16="http://schemas.microsoft.com/office/drawing/2014/main" id="{52A5200F-C383-9790-AD6D-644F3FE918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83FBCD-4627-8EF1-D88D-A9F3A78A3A1E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28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DA0E5-9C97-AB10-18BA-4E9C8D037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421E2D-B8AB-1048-3764-AA8005DD4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811" y="1491807"/>
            <a:ext cx="5282687" cy="4042218"/>
          </a:xfrm>
          <a:prstGeom prst="rect">
            <a:avLst/>
          </a:prstGeom>
        </p:spPr>
      </p:pic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2158E905-08AB-5860-F0F6-07F4D60F452F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E8309E-ED71-54DD-77D8-9ED1D505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5"/>
            <a:ext cx="10681023" cy="830997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2: Access Teams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01D4E-736F-C958-8AE4-9E4321AFF643}"/>
              </a:ext>
            </a:extLst>
          </p:cNvPr>
          <p:cNvSpPr txBox="1"/>
          <p:nvPr/>
        </p:nvSpPr>
        <p:spPr>
          <a:xfrm>
            <a:off x="1055337" y="4082190"/>
            <a:ext cx="29757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en-GB" sz="2400" i="0" dirty="0">
                <a:effectLst/>
                <a:latin typeface="Acumin Pro" panose="020B0504020202020204" pitchFamily="34" charset="0"/>
              </a:rPr>
              <a:t>Enter your </a:t>
            </a:r>
            <a:r>
              <a:rPr lang="en-GB" sz="2400" b="1" i="0" dirty="0">
                <a:effectLst/>
                <a:latin typeface="Acumin Pro" panose="020B0504020202020204" pitchFamily="34" charset="0"/>
              </a:rPr>
              <a:t>Username </a:t>
            </a:r>
            <a:r>
              <a:rPr lang="en-GB" sz="2400" i="0" dirty="0">
                <a:effectLst/>
                <a:latin typeface="Acumin Pro" panose="020B0504020202020204" pitchFamily="34" charset="0"/>
              </a:rPr>
              <a:t>(college email address) &amp; </a:t>
            </a:r>
            <a:r>
              <a:rPr lang="en-GB" sz="2400" b="1" i="0" dirty="0">
                <a:effectLst/>
                <a:latin typeface="Acumin Pro" panose="020B0504020202020204" pitchFamily="34" charset="0"/>
              </a:rPr>
              <a:t>Password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08F12-F271-B9EE-0BDB-42FA350903F4}"/>
              </a:ext>
            </a:extLst>
          </p:cNvPr>
          <p:cNvSpPr txBox="1"/>
          <p:nvPr/>
        </p:nvSpPr>
        <p:spPr>
          <a:xfrm>
            <a:off x="9857771" y="2255619"/>
            <a:ext cx="2200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>
                <a:effectLst/>
                <a:latin typeface="Acumin Pro" panose="020B0504020202020204" pitchFamily="34" charset="0"/>
              </a:rPr>
              <a:t>Click on blue </a:t>
            </a:r>
            <a:r>
              <a:rPr lang="en-GB" sz="2400" b="1" i="0" dirty="0">
                <a:effectLst/>
                <a:latin typeface="Acumin Pro" panose="020B0504020202020204" pitchFamily="34" charset="0"/>
              </a:rPr>
              <a:t>sign in </a:t>
            </a:r>
            <a:r>
              <a:rPr lang="en-GB" sz="2400" i="0" dirty="0">
                <a:effectLst/>
                <a:latin typeface="Acumin Pro" panose="020B0504020202020204" pitchFamily="34" charset="0"/>
              </a:rPr>
              <a:t>button </a:t>
            </a:r>
            <a:endParaRPr lang="en-IE" sz="2400" dirty="0">
              <a:latin typeface="Acumin Pro" panose="020B05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76DE8C-BD2D-8FE5-F77C-30E2BB91F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2983701" y="3582618"/>
            <a:ext cx="1791093" cy="9991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482D791-A066-AB19-E9C8-C32BA75EB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9667306">
            <a:off x="8634175" y="3315824"/>
            <a:ext cx="1791093" cy="99914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2F3A6E8-9B7E-ABA0-4604-A3AA4F12FFAD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7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8B4648D5-D79F-F854-899A-AC25A6CDE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62360E-779D-3A64-58DF-42967984777B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9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7F2D8191-F0F6-0FA6-F88E-9D6036B2C9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0D778F-CBAC-796B-2FD9-BA33EDFB08C4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06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52D5-6432-883D-882A-DA47D05C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46F147-06AE-CBDB-D26A-7E91E849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979" y="1224990"/>
            <a:ext cx="3675421" cy="5425621"/>
          </a:xfrm>
          <a:prstGeom prst="rect">
            <a:avLst/>
          </a:prstGeom>
        </p:spPr>
      </p:pic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E2D59991-42F6-1BAB-EC68-69DFBBABB016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8E6E23-25C3-B994-B3F9-E4BF2CD1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5"/>
            <a:ext cx="10681023" cy="859865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3: Access Teams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517F2-1BCC-E9FB-0574-851C60A7A88F}"/>
              </a:ext>
            </a:extLst>
          </p:cNvPr>
          <p:cNvSpPr txBox="1"/>
          <p:nvPr/>
        </p:nvSpPr>
        <p:spPr>
          <a:xfrm>
            <a:off x="928179" y="2769882"/>
            <a:ext cx="33888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en-GB" sz="2400" i="0" dirty="0">
                <a:effectLst/>
                <a:latin typeface="Acumin Pro" panose="020B0504020202020204" pitchFamily="34" charset="0"/>
              </a:rPr>
              <a:t>Click 9-dot </a:t>
            </a:r>
            <a:r>
              <a:rPr lang="en-GB" sz="2400" b="1" i="0" dirty="0">
                <a:effectLst/>
                <a:latin typeface="Acumin Pro" panose="020B0504020202020204" pitchFamily="34" charset="0"/>
              </a:rPr>
              <a:t>menu icon </a:t>
            </a:r>
            <a:r>
              <a:rPr lang="en-GB" sz="2400" i="0" dirty="0">
                <a:effectLst/>
                <a:latin typeface="Acumin Pro" panose="020B0504020202020204" pitchFamily="34" charset="0"/>
              </a:rPr>
              <a:t>to find the Teams icon</a:t>
            </a:r>
            <a:endParaRPr lang="en-GB" sz="2400" b="1" i="0" dirty="0">
              <a:effectLst/>
              <a:latin typeface="Acumin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C54F8-13BF-D643-FFC5-42DFF2E98A28}"/>
              </a:ext>
            </a:extLst>
          </p:cNvPr>
          <p:cNvSpPr txBox="1"/>
          <p:nvPr/>
        </p:nvSpPr>
        <p:spPr>
          <a:xfrm>
            <a:off x="1039698" y="4956438"/>
            <a:ext cx="3165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>
                <a:effectLst/>
                <a:latin typeface="Acumin Pro" panose="020B0504020202020204" pitchFamily="34" charset="0"/>
              </a:rPr>
              <a:t>Or, click on </a:t>
            </a:r>
            <a:r>
              <a:rPr lang="en-GB" sz="2400" b="1" dirty="0">
                <a:latin typeface="Acumin Pro" panose="020B0504020202020204" pitchFamily="34" charset="0"/>
              </a:rPr>
              <a:t>T</a:t>
            </a:r>
            <a:r>
              <a:rPr lang="en-GB" sz="2400" b="1" i="0" dirty="0">
                <a:effectLst/>
                <a:latin typeface="Acumin Pro" panose="020B0504020202020204" pitchFamily="34" charset="0"/>
              </a:rPr>
              <a:t>eams</a:t>
            </a:r>
            <a:r>
              <a:rPr lang="en-GB" sz="2400" i="0" dirty="0">
                <a:effectLst/>
                <a:latin typeface="Acumin Pro" panose="020B0504020202020204" pitchFamily="34" charset="0"/>
              </a:rPr>
              <a:t> icon on side bar</a:t>
            </a:r>
            <a:endParaRPr lang="en-IE" sz="2400" dirty="0">
              <a:latin typeface="Acumin Pro" panose="020B05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54247F-F647-DE95-E44C-2D2674A88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3692660" y="1853896"/>
            <a:ext cx="1791093" cy="9991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AB834AB-E30B-F953-9424-190B84192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13750">
            <a:off x="3562980" y="4978632"/>
            <a:ext cx="1893649" cy="17029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8274C3-7A38-1737-11A9-66ED3E619F50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3" name="arrow">
              <a:hlinkClick r:id="rId8" action="ppaction://hlinksldjump"/>
              <a:extLst>
                <a:ext uri="{FF2B5EF4-FFF2-40B4-BE49-F238E27FC236}">
                  <a16:creationId xmlns:a16="http://schemas.microsoft.com/office/drawing/2014/main" id="{BEB4B93A-8F95-06A0-B45A-3D616A02A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61F378-3679-C25A-3B88-356BC91FCBCC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6" name="arrow">
            <a:hlinkClick r:id="rId10" action="ppaction://hlinksldjump"/>
            <a:extLst>
              <a:ext uri="{FF2B5EF4-FFF2-40B4-BE49-F238E27FC236}">
                <a16:creationId xmlns:a16="http://schemas.microsoft.com/office/drawing/2014/main" id="{DA19D99A-7548-48A2-47F4-82E6FC50D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505452-536E-ACFA-8142-294B6F4651F7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65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68EE7-54D1-3954-40F2-91C92B490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F1931D-EFD3-4C8D-4206-D434DC7AE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43" y="1254754"/>
            <a:ext cx="8774063" cy="4348492"/>
          </a:xfrm>
          <a:prstGeom prst="rect">
            <a:avLst/>
          </a:prstGeom>
        </p:spPr>
      </p:pic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A6935850-8CE3-EB36-A0BC-F091354899A4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89E2A2-16F2-EDCC-133B-2528F00E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5"/>
            <a:ext cx="10681023" cy="911225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4: Access Teams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058C9-6F20-6222-DACE-CFAED5C21941}"/>
              </a:ext>
            </a:extLst>
          </p:cNvPr>
          <p:cNvSpPr txBox="1"/>
          <p:nvPr/>
        </p:nvSpPr>
        <p:spPr>
          <a:xfrm>
            <a:off x="406644" y="2943161"/>
            <a:ext cx="24507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en-GB" sz="2400" dirty="0">
                <a:latin typeface="Acumin Pro" panose="020B0504020202020204" pitchFamily="34" charset="0"/>
              </a:rPr>
              <a:t>You are now in Teams! </a:t>
            </a:r>
          </a:p>
          <a:p>
            <a:pPr fontAlgn="base">
              <a:buNone/>
            </a:pPr>
            <a:endParaRPr lang="en-GB" sz="2400" dirty="0">
              <a:latin typeface="Acumin Pro" panose="020B0504020202020204" pitchFamily="34" charset="0"/>
            </a:endParaRPr>
          </a:p>
          <a:p>
            <a:pPr fontAlgn="base">
              <a:buNone/>
            </a:pPr>
            <a:r>
              <a:rPr lang="en-GB" sz="2400" dirty="0">
                <a:latin typeface="Acumin Pro" panose="020B0504020202020204" pitchFamily="34" charset="0"/>
              </a:rPr>
              <a:t>Click on the </a:t>
            </a:r>
            <a:r>
              <a:rPr lang="en-GB" sz="2400" b="1" dirty="0">
                <a:latin typeface="Acumin Pro" panose="020B0504020202020204" pitchFamily="34" charset="0"/>
              </a:rPr>
              <a:t>Team </a:t>
            </a:r>
            <a:r>
              <a:rPr lang="en-GB" sz="2400" dirty="0">
                <a:latin typeface="Acumin Pro" panose="020B0504020202020204" pitchFamily="34" charset="0"/>
              </a:rPr>
              <a:t>you wish to access.</a:t>
            </a:r>
            <a:endParaRPr lang="en-GB" sz="2400" i="0" dirty="0">
              <a:effectLst/>
              <a:latin typeface="Acumin Pro" panose="020B05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35C0D1-C8CE-9E9F-8732-07B25F120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2580518" y="3322490"/>
            <a:ext cx="1791093" cy="9991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CBF269D-4172-A3E1-7957-93A40742AACF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3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ED083500-F544-7478-A843-F19344A09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4EA679-9C34-F5F8-F9E5-7BBF95DC2024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6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BCE77D88-99D1-D17D-AFE7-C4042EFE7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8A8B1F-85A6-2B3A-22F0-404A0C6A787C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34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86275-95F6-542E-250C-5C0AC45C1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83BBF83E-98AA-75A7-0E6C-0E22599D81D2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E99CDA-A1C4-ABD5-A9B7-6EFCBE09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6"/>
            <a:ext cx="10681023" cy="841506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Four Steps to access Moodle</a:t>
            </a:r>
            <a:endParaRPr lang="en-I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96077E-08A6-6C9F-B9C0-017C1165D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969" y="1963275"/>
            <a:ext cx="3524078" cy="35240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DA8DE21-55F3-5741-C806-7672A8060EB4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7" name="arrow">
              <a:hlinkClick r:id="rId4" action="ppaction://hlinksldjump"/>
              <a:extLst>
                <a:ext uri="{FF2B5EF4-FFF2-40B4-BE49-F238E27FC236}">
                  <a16:creationId xmlns:a16="http://schemas.microsoft.com/office/drawing/2014/main" id="{9DC06964-2621-B4E0-A7E3-B729CEE17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31BD0C-065E-71F6-ADF0-7C4329B87855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9" name="arrow">
            <a:hlinkClick r:id="rId6" action="ppaction://hlinksldjump"/>
            <a:extLst>
              <a:ext uri="{FF2B5EF4-FFF2-40B4-BE49-F238E27FC236}">
                <a16:creationId xmlns:a16="http://schemas.microsoft.com/office/drawing/2014/main" id="{4FB4FB6E-B628-55FB-FE97-3B4DC4FE7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75F21E-452C-3D31-970F-B4BE19E88BC7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43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07279-1DE5-0D92-B807-FA32DE4DE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586E1C8-651E-1BEF-5E6B-1C4299C18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190" y="1272974"/>
            <a:ext cx="2873543" cy="5522553"/>
          </a:xfrm>
          <a:prstGeom prst="rect">
            <a:avLst/>
          </a:prstGeom>
        </p:spPr>
      </p:pic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125941D2-3B48-D1E0-F343-643A682A0CA0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186F0D-6BCC-BA44-AD43-EAAE598C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6"/>
            <a:ext cx="10681023" cy="830997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1: Access Moodle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02C3C-CAC5-AB13-7FB4-435D253FF083}"/>
              </a:ext>
            </a:extLst>
          </p:cNvPr>
          <p:cNvSpPr txBox="1"/>
          <p:nvPr/>
        </p:nvSpPr>
        <p:spPr>
          <a:xfrm>
            <a:off x="491967" y="3582886"/>
            <a:ext cx="3131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en-GB" sz="2400" i="0" dirty="0">
                <a:effectLst/>
                <a:latin typeface="Acumin Pro" panose="020B0504020202020204" pitchFamily="34" charset="0"/>
              </a:rPr>
              <a:t>Go to </a:t>
            </a:r>
            <a:r>
              <a:rPr lang="en-GB" sz="2400" b="1" dirty="0">
                <a:latin typeface="Acumin Pro" panose="020B0504020202020204" pitchFamily="34" charset="0"/>
              </a:rPr>
              <a:t>www.colaisteide.ie</a:t>
            </a:r>
            <a:endParaRPr lang="en-GB" sz="2400" b="1" i="0" dirty="0">
              <a:effectLst/>
              <a:latin typeface="Acumin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AC37D-C500-60F3-46EA-C454515D3481}"/>
              </a:ext>
            </a:extLst>
          </p:cNvPr>
          <p:cNvSpPr txBox="1"/>
          <p:nvPr/>
        </p:nvSpPr>
        <p:spPr>
          <a:xfrm>
            <a:off x="7728434" y="412872"/>
            <a:ext cx="3971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>
                <a:effectLst/>
                <a:latin typeface="Acumin Pro" panose="020B0504020202020204" pitchFamily="34" charset="0"/>
              </a:rPr>
              <a:t>Scroll until you can see the Moodle link, and click it</a:t>
            </a:r>
            <a:endParaRPr lang="en-IE" sz="2400" dirty="0">
              <a:latin typeface="Acumin Pro" panose="020B05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56DE05C-F772-ADD7-3559-245B224FD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73942">
            <a:off x="1661775" y="2794443"/>
            <a:ext cx="1791093" cy="9991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8CF142-E441-3AA2-8274-C6AF03EB0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05" y="2557528"/>
            <a:ext cx="4717428" cy="120959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081EC0C-DE69-73FD-402C-D9577DA4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002049">
            <a:off x="9681670" y="1758323"/>
            <a:ext cx="1791093" cy="99914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92F6A2C-1744-DA96-7CA5-4B5526BFCCB5}"/>
              </a:ext>
            </a:extLst>
          </p:cNvPr>
          <p:cNvSpPr/>
          <p:nvPr/>
        </p:nvSpPr>
        <p:spPr>
          <a:xfrm>
            <a:off x="5647857" y="4852752"/>
            <a:ext cx="694441" cy="7251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A82AC70-A68B-09E5-83A6-EEE234F4E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927744">
            <a:off x="6191172" y="3737906"/>
            <a:ext cx="1791093" cy="99914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FA3F42-1DB7-8256-90B2-8F8A534A6AED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24" name="arrow">
              <a:hlinkClick r:id="rId7" action="ppaction://hlinksldjump"/>
              <a:extLst>
                <a:ext uri="{FF2B5EF4-FFF2-40B4-BE49-F238E27FC236}">
                  <a16:creationId xmlns:a16="http://schemas.microsoft.com/office/drawing/2014/main" id="{3304DCAC-0359-B741-C36E-D1E6AB161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10518A-715E-5C7F-B781-EA3703C32AE0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26" name="arrow">
            <a:hlinkClick r:id="rId9" action="ppaction://hlinksldjump"/>
            <a:extLst>
              <a:ext uri="{FF2B5EF4-FFF2-40B4-BE49-F238E27FC236}">
                <a16:creationId xmlns:a16="http://schemas.microsoft.com/office/drawing/2014/main" id="{C22A87DD-D6D1-E21F-C2CC-9F3FB2329F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D1CD68-9719-4657-CC63-5C0F0DA03993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679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C0361-FCE9-76D6-CA26-5727654E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A7840053-30BB-82A4-BFFC-876BD0CCAEE0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E0A241-9646-6525-9B7B-414CF2AF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6"/>
            <a:ext cx="10681023" cy="878744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2: Access Moodle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5D2C7-288F-9FB6-B5EE-229BAB1FAF7B}"/>
              </a:ext>
            </a:extLst>
          </p:cNvPr>
          <p:cNvSpPr txBox="1"/>
          <p:nvPr/>
        </p:nvSpPr>
        <p:spPr>
          <a:xfrm>
            <a:off x="8763878" y="783125"/>
            <a:ext cx="31123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>
                <a:effectLst/>
                <a:latin typeface="Acumin Pro" panose="020B0504020202020204" pitchFamily="34" charset="0"/>
              </a:rPr>
              <a:t>Click the red </a:t>
            </a:r>
            <a:r>
              <a:rPr lang="en-GB" sz="2400" b="1" i="0" dirty="0">
                <a:effectLst/>
                <a:latin typeface="Acumin Pro" panose="020B0504020202020204" pitchFamily="34" charset="0"/>
              </a:rPr>
              <a:t>Guest / Manual Login </a:t>
            </a:r>
            <a:r>
              <a:rPr lang="en-GB" sz="2400" i="0" dirty="0">
                <a:effectLst/>
                <a:latin typeface="Acumin Pro" panose="020B0504020202020204" pitchFamily="34" charset="0"/>
              </a:rPr>
              <a:t>button</a:t>
            </a:r>
            <a:endParaRPr lang="en-IE" sz="2400" dirty="0">
              <a:latin typeface="Acumin Pro" panose="020B050402020202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EDC7F13-32DF-4CCB-6532-A0593BA40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381967">
            <a:off x="8634952" y="1868496"/>
            <a:ext cx="1791093" cy="99914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11A36AA-D78F-4531-CF67-F392257C6FE3}"/>
              </a:ext>
            </a:extLst>
          </p:cNvPr>
          <p:cNvSpPr/>
          <p:nvPr/>
        </p:nvSpPr>
        <p:spPr>
          <a:xfrm>
            <a:off x="5647857" y="4852752"/>
            <a:ext cx="694441" cy="7251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1BBEF31-F676-1942-DD14-16CBF31C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927744">
            <a:off x="6191172" y="3737906"/>
            <a:ext cx="1791093" cy="999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3B10E6-84D3-FD0A-24C6-10B2DE9F0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77" y="2257895"/>
            <a:ext cx="8009952" cy="3493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B37C7B-9D02-A806-6638-93F2C76ED741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9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84F86229-8F53-87E9-6984-9E2BF04F2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B62115-6C25-8045-EB16-090671185C1D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4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287C8D24-7488-21AE-5EEB-61BAA8ED1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BCDB8C-D054-5AA5-BD5A-8044EF78725F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54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75477-D85A-29F9-3E9A-FD3BF6761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91628E-6B6A-6828-93D6-1CFDCAD10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76" y="1530432"/>
            <a:ext cx="8254253" cy="4841570"/>
          </a:xfrm>
          <a:prstGeom prst="rect">
            <a:avLst/>
          </a:prstGeom>
        </p:spPr>
      </p:pic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D3BCC7CA-1056-D6F0-F148-3482431477EA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BD7BFF-E47D-7A96-1E08-A9B876D9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5"/>
            <a:ext cx="10681023" cy="92387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3: Access Moodle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D1E4D8-1EF2-C358-949F-B24ED3AFCFF2}"/>
              </a:ext>
            </a:extLst>
          </p:cNvPr>
          <p:cNvSpPr txBox="1"/>
          <p:nvPr/>
        </p:nvSpPr>
        <p:spPr>
          <a:xfrm>
            <a:off x="6983716" y="510589"/>
            <a:ext cx="3971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>
                <a:effectLst/>
                <a:latin typeface="Acumin Pro" panose="020B0504020202020204" pitchFamily="34" charset="0"/>
              </a:rPr>
              <a:t>Choose the </a:t>
            </a:r>
            <a:r>
              <a:rPr lang="en-GB" sz="2400" b="1" dirty="0" smtClean="0">
                <a:latin typeface="Acumin Pro" panose="020B0504020202020204" pitchFamily="34" charset="0"/>
              </a:rPr>
              <a:t>Manual Login </a:t>
            </a:r>
            <a:r>
              <a:rPr lang="en-GB" sz="2400" b="1" i="0" dirty="0" smtClean="0">
                <a:effectLst/>
                <a:latin typeface="Acumin Pro" panose="020B0504020202020204" pitchFamily="34" charset="0"/>
              </a:rPr>
              <a:t>Connect</a:t>
            </a:r>
            <a:r>
              <a:rPr lang="en-GB" sz="2400" i="0" dirty="0" smtClean="0">
                <a:effectLst/>
                <a:latin typeface="Acumin Pro" panose="020B0504020202020204" pitchFamily="34" charset="0"/>
              </a:rPr>
              <a:t> </a:t>
            </a:r>
            <a:r>
              <a:rPr lang="en-GB" sz="2400" i="0" dirty="0">
                <a:effectLst/>
                <a:latin typeface="Acumin Pro" panose="020B0504020202020204" pitchFamily="34" charset="0"/>
              </a:rPr>
              <a:t>button</a:t>
            </a:r>
            <a:endParaRPr lang="en-IE" sz="2400" dirty="0">
              <a:latin typeface="Acumin Pro" panose="020B050402020202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0AADB29-D321-91B8-CB90-BF528D75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9143382">
            <a:off x="6087598" y="1735552"/>
            <a:ext cx="2176611" cy="28626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3BB75E3-5382-3793-216D-B3C619ADD6EE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5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B9B00478-64E1-FC1F-FDF3-A90FF5E1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88647B-86C2-8AF3-E985-FB390B29B8DA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21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9AEA3FE9-9567-81E9-9270-3A226F0E9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A7EBE8-399E-E8A8-9F76-5691AE915E8E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86263" y="2828836"/>
            <a:ext cx="4989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Acumin Pro" panose="020B0504020202020204" pitchFamily="34" charset="0"/>
              </a:rPr>
              <a:t>Username: 25NameSurname@colaisteide.ie</a:t>
            </a:r>
          </a:p>
          <a:p>
            <a:endParaRPr lang="en-GB" b="1" dirty="0" smtClean="0">
              <a:latin typeface="Acumin Pro" panose="020B0504020202020204" pitchFamily="34" charset="0"/>
            </a:endParaRPr>
          </a:p>
          <a:p>
            <a:r>
              <a:rPr lang="en-GB" b="1" dirty="0" smtClean="0">
                <a:latin typeface="Acumin Pro" panose="020B0504020202020204" pitchFamily="34" charset="0"/>
              </a:rPr>
              <a:t>Password:  </a:t>
            </a:r>
            <a:r>
              <a:rPr lang="en-IE" b="1" dirty="0">
                <a:latin typeface="Acumin Pro" panose="020B0504020202020204" pitchFamily="34" charset="0"/>
              </a:rPr>
              <a:t>to be provided by your teacher</a:t>
            </a:r>
          </a:p>
          <a:p>
            <a:endParaRPr lang="en-GB" b="1" dirty="0">
              <a:latin typeface="Acumin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51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1CE0-3F46-5A45-D9F4-4AB9DF713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we will cover today">
            <a:extLst>
              <a:ext uri="{FF2B5EF4-FFF2-40B4-BE49-F238E27FC236}">
                <a16:creationId xmlns:a16="http://schemas.microsoft.com/office/drawing/2014/main" id="{D4021B95-14C7-5DE8-F103-8C12F65C6623}"/>
              </a:ext>
            </a:extLst>
          </p:cNvPr>
          <p:cNvSpPr txBox="1">
            <a:spLocks/>
          </p:cNvSpPr>
          <p:nvPr/>
        </p:nvSpPr>
        <p:spPr>
          <a:xfrm>
            <a:off x="672777" y="1027906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D7CF54-4C00-D940-46CD-C3DEE9CE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6"/>
            <a:ext cx="10681023" cy="860360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6. Getting your Student Card</a:t>
            </a:r>
            <a:endParaRPr lang="en-I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7BD389-29E8-4B79-46E1-F1F4F5EDF4B7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7" name="arrow">
              <a:hlinkClick r:id="rId3" action="ppaction://hlinksldjump"/>
              <a:extLst>
                <a:ext uri="{FF2B5EF4-FFF2-40B4-BE49-F238E27FC236}">
                  <a16:creationId xmlns:a16="http://schemas.microsoft.com/office/drawing/2014/main" id="{67457D9A-B7F6-3369-86C7-E5461916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65FA21-ADF4-ACE1-6646-8D066526DE20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9" name="arrow">
            <a:hlinkClick r:id="rId5" action="ppaction://hlinksldjump"/>
            <a:extLst>
              <a:ext uri="{FF2B5EF4-FFF2-40B4-BE49-F238E27FC236}">
                <a16:creationId xmlns:a16="http://schemas.microsoft.com/office/drawing/2014/main" id="{82F093F7-5002-BA8F-5573-E458DEC04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D4AFEA-357C-D5E1-26B8-AC0979894458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  <p:pic>
        <p:nvPicPr>
          <p:cNvPr id="11" name="drawi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12" y="1849821"/>
            <a:ext cx="4895240" cy="3579099"/>
          </a:xfrm>
          <a:prstGeom prst="rect">
            <a:avLst/>
          </a:prstGeom>
        </p:spPr>
      </p:pic>
      <p:pic>
        <p:nvPicPr>
          <p:cNvPr id="14" name="drawi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234" y="1859235"/>
            <a:ext cx="6035566" cy="35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55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6000"/>
              </a:lnSpc>
              <a:spcAft>
                <a:spcPts val="0"/>
              </a:spcAft>
            </a:pPr>
            <a:r>
              <a:rPr lang="en-IE" sz="4000" dirty="0"/>
              <a:t/>
            </a:r>
            <a:br>
              <a:rPr lang="en-IE" sz="4000" dirty="0"/>
            </a:br>
            <a:r>
              <a:rPr lang="en-US" sz="4900" b="1" dirty="0">
                <a:latin typeface="Acumin Pro Condensed Ult Black" panose="020B0A06020202020204" pitchFamily="34" charset="0"/>
              </a:rPr>
              <a:t>Steps for Learners</a:t>
            </a:r>
            <a:r>
              <a:rPr lang="en-IE" sz="4000" b="1" dirty="0">
                <a:solidFill>
                  <a:srgbClr val="0F4761"/>
                </a:solidFill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E" sz="4000" b="1" dirty="0">
                <a:solidFill>
                  <a:srgbClr val="0F4761"/>
                </a:solidFill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85175"/>
              </p:ext>
            </p:extLst>
          </p:nvPr>
        </p:nvGraphicFramePr>
        <p:xfrm>
          <a:off x="914400" y="1890140"/>
          <a:ext cx="9795641" cy="531314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795641">
                  <a:extLst>
                    <a:ext uri="{9D8B030D-6E8A-4147-A177-3AD203B41FA5}">
                      <a16:colId xmlns:a16="http://schemas.microsoft.com/office/drawing/2014/main" val="2074803426"/>
                    </a:ext>
                  </a:extLst>
                </a:gridCol>
              </a:tblGrid>
              <a:tr h="354046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E" sz="1200" b="1" dirty="0">
                        <a:solidFill>
                          <a:srgbClr val="0F4761"/>
                        </a:solidFill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6703482"/>
                  </a:ext>
                </a:extLst>
              </a:tr>
              <a:tr h="410406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Learners will receive a link to their email address.</a:t>
                      </a:r>
                      <a:endParaRPr lang="en-IE" sz="16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The link is unique to each learner. They may need to be reminded to check their spam folder for the email. </a:t>
                      </a:r>
                      <a:endParaRPr lang="en-IE" sz="16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The learner will be prompted to upload a passport-style</a:t>
                      </a:r>
                      <a:r>
                        <a:rPr lang="en-US" sz="1600" u="sng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photo. Step by step instructions with photo guidelines are given in the email. </a:t>
                      </a:r>
                      <a:endParaRPr lang="en-IE" sz="16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Reminder emails will be sent to the student only if the learner has not yet uploaded their picture or if the uploaded photo does not meet the required standard.</a:t>
                      </a:r>
                      <a:endParaRPr lang="en-IE" sz="16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Processing and printing of the card commences, and cards are issued to each </a:t>
                      </a:r>
                      <a:r>
                        <a:rPr lang="en-US" sz="1600" dirty="0" err="1" smtClean="0">
                          <a:effectLst/>
                        </a:rPr>
                        <a:t>centre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within 7 working days.</a:t>
                      </a:r>
                      <a:endParaRPr lang="en-IE" sz="16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For any student who has not uploaded a passport photo in time for the printing run, or if their photo has been rejected, their details will go forward into the next processing batch.</a:t>
                      </a:r>
                      <a:endParaRPr lang="en-IE" sz="16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Cards will be packaged according to their student number.     </a:t>
                      </a:r>
                      <a:endParaRPr lang="en-IE" sz="1600" dirty="0">
                        <a:effectLst/>
                      </a:endParaRP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IE" sz="1600" dirty="0">
                        <a:effectLst/>
                      </a:endParaRP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*Dependent on the learner uploading a photo promptly.</a:t>
                      </a:r>
                      <a:endParaRPr lang="en-IE" sz="1600" dirty="0">
                        <a:effectLst/>
                      </a:endParaRP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</a:endParaRPr>
                    </a:p>
                    <a:p>
                      <a:pPr marL="457200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              </a:t>
                      </a:r>
                      <a:endParaRPr lang="en-IE" sz="12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267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939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909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C9556-C0B1-8C60-FB99-554C6E5F0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C26D3F7D-77F7-52D4-D191-F7FD0C49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7" y="365125"/>
            <a:ext cx="8857722" cy="803799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1. Setting up your Microsoft 365 Account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22B2B-62D5-8B97-26AF-6D7FD2C173CA}"/>
              </a:ext>
            </a:extLst>
          </p:cNvPr>
          <p:cNvSpPr txBox="1"/>
          <p:nvPr/>
        </p:nvSpPr>
        <p:spPr>
          <a:xfrm>
            <a:off x="5938887" y="1991412"/>
            <a:ext cx="528843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500" dirty="0">
                <a:latin typeface="Acumin Pro" panose="020B0504020202020204" pitchFamily="34" charset="0"/>
              </a:rPr>
              <a:t>When you are a registered </a:t>
            </a:r>
            <a:r>
              <a:rPr lang="en-GB" sz="2500" dirty="0" smtClean="0">
                <a:latin typeface="Acumin Pro" panose="020B0504020202020204" pitchFamily="34" charset="0"/>
              </a:rPr>
              <a:t>student in FET Ide Finglas </a:t>
            </a:r>
            <a:r>
              <a:rPr lang="en-GB" sz="2500" dirty="0">
                <a:latin typeface="Acumin Pro" panose="020B0504020202020204" pitchFamily="34" charset="0"/>
              </a:rPr>
              <a:t>you will receive a username and password from the college to gain access to your Microsoft 365 account.</a:t>
            </a:r>
          </a:p>
          <a:p>
            <a:pPr fontAlgn="base"/>
            <a:endParaRPr lang="en-GB" sz="2500" dirty="0">
              <a:latin typeface="Acumin Pro" panose="020B0504020202020204" pitchFamily="34" charset="0"/>
            </a:endParaRPr>
          </a:p>
          <a:p>
            <a:pPr fontAlgn="base"/>
            <a:r>
              <a:rPr lang="en-GB" sz="2500" dirty="0">
                <a:latin typeface="Acumin Pro" panose="020B0504020202020204" pitchFamily="34" charset="0"/>
              </a:rPr>
              <a:t>You will have access to all of the Microsoft 365 apps in this package.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3279EC2-BE5E-CB5E-289D-3C588018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72" y="1742058"/>
            <a:ext cx="3448148" cy="3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rrow">
            <a:hlinkClick r:id="rId4" action="ppaction://hlinksldjump"/>
            <a:extLst>
              <a:ext uri="{FF2B5EF4-FFF2-40B4-BE49-F238E27FC236}">
                <a16:creationId xmlns:a16="http://schemas.microsoft.com/office/drawing/2014/main" id="{60D319A8-CB53-2F4D-DE95-182E8019D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730325-B708-C0BF-C77D-F7925EA41E91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3934B6-02C4-0796-2A82-413F5652B926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6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01CE2236-0834-E970-16FB-EFF75950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479A20-91C0-A736-FB50-A1308354ED25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80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FD3B2-BD70-C3C6-532E-75BAA077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3C8BF7F9-CB5F-9C57-BD84-0DD54627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365125"/>
            <a:ext cx="10567447" cy="866967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7. Student Support Hub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9D3F3-3B65-A5A6-CA6C-8E06278AB7B2}"/>
              </a:ext>
            </a:extLst>
          </p:cNvPr>
          <p:cNvSpPr txBox="1"/>
          <p:nvPr/>
        </p:nvSpPr>
        <p:spPr>
          <a:xfrm>
            <a:off x="507811" y="3193787"/>
            <a:ext cx="3546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dirty="0">
                <a:latin typeface="Acumin Pro" panose="020B0504020202020204" pitchFamily="34" charset="0"/>
              </a:rPr>
              <a:t>The </a:t>
            </a:r>
            <a:r>
              <a:rPr lang="en-GB" b="1" dirty="0">
                <a:latin typeface="Acumin Pro" panose="020B0504020202020204" pitchFamily="34" charset="0"/>
              </a:rPr>
              <a:t>Student Hub </a:t>
            </a:r>
            <a:r>
              <a:rPr lang="en-GB" dirty="0">
                <a:latin typeface="Acumin Pro" panose="020B0504020202020204" pitchFamily="34" charset="0"/>
              </a:rPr>
              <a:t>is a support hub, where you can find out all about the college.</a:t>
            </a:r>
          </a:p>
          <a:p>
            <a:pPr fontAlgn="base"/>
            <a:endParaRPr lang="en-GB" dirty="0">
              <a:latin typeface="Acumin Pro" panose="020B05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2ACD139-2DD7-7DDE-270B-DCD75C627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69248">
            <a:off x="2317328" y="2011590"/>
            <a:ext cx="1791093" cy="999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913B2-48F8-C623-A5BC-76F2F7EB5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982" y="1090254"/>
            <a:ext cx="5914440" cy="4868460"/>
          </a:xfrm>
          <a:prstGeom prst="rect">
            <a:avLst/>
          </a:prstGeom>
        </p:spPr>
      </p:pic>
      <p:sp>
        <p:nvSpPr>
          <p:cNvPr id="15" name="Rectangle: Rounded Corners 14">
            <a:hlinkClick r:id="rId6"/>
            <a:extLst>
              <a:ext uri="{FF2B5EF4-FFF2-40B4-BE49-F238E27FC236}">
                <a16:creationId xmlns:a16="http://schemas.microsoft.com/office/drawing/2014/main" id="{E81D2796-126B-F1AC-E6EE-56AD77A28CE2}"/>
              </a:ext>
            </a:extLst>
          </p:cNvPr>
          <p:cNvSpPr/>
          <p:nvPr/>
        </p:nvSpPr>
        <p:spPr>
          <a:xfrm>
            <a:off x="509159" y="5098909"/>
            <a:ext cx="3344915" cy="526999"/>
          </a:xfrm>
          <a:prstGeom prst="roundRect">
            <a:avLst/>
          </a:prstGeom>
          <a:solidFill>
            <a:srgbClr val="1AAAF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31D93D-0D26-E9A2-7D19-AAED23BA6E51}"/>
              </a:ext>
            </a:extLst>
          </p:cNvPr>
          <p:cNvSpPr txBox="1"/>
          <p:nvPr/>
        </p:nvSpPr>
        <p:spPr>
          <a:xfrm>
            <a:off x="561869" y="5177742"/>
            <a:ext cx="3177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b="1" dirty="0">
                <a:solidFill>
                  <a:schemeClr val="bg1"/>
                </a:solidFill>
                <a:latin typeface="Acumin Pro" panose="020B0504020202020204" pitchFamily="34" charset="0"/>
              </a:rPr>
              <a:t>colaisteide.ie/student-hub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5378BA-E18E-7DB6-A115-72D99DA82167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7" name="arrow">
              <a:hlinkClick r:id="rId7" action="ppaction://hlinksldjump"/>
              <a:extLst>
                <a:ext uri="{FF2B5EF4-FFF2-40B4-BE49-F238E27FC236}">
                  <a16:creationId xmlns:a16="http://schemas.microsoft.com/office/drawing/2014/main" id="{D96E7C3D-85AC-7995-CCDA-F8808F87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6BA2AD-4A05-C8EE-7682-CB894146D2FA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0" name="arrow">
            <a:hlinkClick r:id="rId9" action="ppaction://hlinksldjump"/>
            <a:extLst>
              <a:ext uri="{FF2B5EF4-FFF2-40B4-BE49-F238E27FC236}">
                <a16:creationId xmlns:a16="http://schemas.microsoft.com/office/drawing/2014/main" id="{82F85D80-198C-556A-E358-05664A33DA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568EBB-310F-9D0E-4542-BE710A81A66A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1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010D2-1494-57A2-10B2-88ADA0E1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we will cover today">
            <a:extLst>
              <a:ext uri="{FF2B5EF4-FFF2-40B4-BE49-F238E27FC236}">
                <a16:creationId xmlns:a16="http://schemas.microsoft.com/office/drawing/2014/main" id="{05EA7352-0AF4-56BC-DA4A-13AD6182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866967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I</a:t>
            </a:r>
            <a:r>
              <a:rPr lang="en-GB" b="1" dirty="0" smtClean="0">
                <a:latin typeface="Acumin Pro Condensed Ult Black" panose="020B0A06020202020204" pitchFamily="34" charset="0"/>
              </a:rPr>
              <a:t>CDL </a:t>
            </a:r>
            <a:r>
              <a:rPr lang="en-GB" b="1" dirty="0">
                <a:latin typeface="Acumin Pro Condensed Ult Black" panose="020B0A06020202020204" pitchFamily="34" charset="0"/>
              </a:rPr>
              <a:t>AI Course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91644-519E-7BD3-BC02-E907ED21ABB6}"/>
              </a:ext>
            </a:extLst>
          </p:cNvPr>
          <p:cNvSpPr txBox="1"/>
          <p:nvPr/>
        </p:nvSpPr>
        <p:spPr>
          <a:xfrm>
            <a:off x="121534" y="2368444"/>
            <a:ext cx="50234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000" dirty="0">
                <a:latin typeface="Acumin Pro" panose="020B0504020202020204" pitchFamily="34" charset="0"/>
              </a:rPr>
              <a:t>Learn about AI in Industry.</a:t>
            </a:r>
          </a:p>
          <a:p>
            <a:pPr fontAlgn="base"/>
            <a:r>
              <a:rPr lang="en-GB" sz="2000" dirty="0" smtClean="0">
                <a:latin typeface="Acumin Pro" panose="020B0504020202020204" pitchFamily="34" charset="0"/>
              </a:rPr>
              <a:t>For further information please</a:t>
            </a:r>
          </a:p>
          <a:p>
            <a:pPr fontAlgn="base"/>
            <a:r>
              <a:rPr lang="en-GB" sz="2000" dirty="0">
                <a:latin typeface="Acumin Pro" panose="020B0504020202020204" pitchFamily="34" charset="0"/>
              </a:rPr>
              <a:t>c</a:t>
            </a:r>
            <a:r>
              <a:rPr lang="en-GB" sz="2000" dirty="0" smtClean="0">
                <a:latin typeface="Acumin Pro" panose="020B0504020202020204" pitchFamily="34" charset="0"/>
              </a:rPr>
              <a:t>ontact Open Learning Centre Manager</a:t>
            </a:r>
            <a:endParaRPr lang="en-GB" sz="2000" dirty="0">
              <a:latin typeface="Acumin Pro" panose="020B0504020202020204" pitchFamily="34" charset="0"/>
            </a:endParaRPr>
          </a:p>
          <a:p>
            <a:pPr fontAlgn="base"/>
            <a:r>
              <a:rPr lang="en-GB" sz="2400" dirty="0" smtClean="0">
                <a:latin typeface="Acumin Pro" panose="020B0504020202020204" pitchFamily="34" charset="0"/>
              </a:rPr>
              <a:t>Email: fergus.orourke@ide.cdetb.ie</a:t>
            </a:r>
            <a:endParaRPr lang="en-GB" sz="2400" dirty="0">
              <a:latin typeface="Acumin Pro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DC772-0F07-81BC-2D7A-974E96906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666" y="798608"/>
            <a:ext cx="6995383" cy="2632480"/>
          </a:xfrm>
          <a:prstGeom prst="rect">
            <a:avLst/>
          </a:prstGeom>
        </p:spPr>
      </p:pic>
      <p:sp>
        <p:nvSpPr>
          <p:cNvPr id="9" name="Rectangle: Rounded Corners 8">
            <a:hlinkClick r:id="rId4"/>
            <a:extLst>
              <a:ext uri="{FF2B5EF4-FFF2-40B4-BE49-F238E27FC236}">
                <a16:creationId xmlns:a16="http://schemas.microsoft.com/office/drawing/2014/main" id="{8CB4737C-96BA-718F-C8BA-A119B1D1C303}"/>
              </a:ext>
            </a:extLst>
          </p:cNvPr>
          <p:cNvSpPr/>
          <p:nvPr/>
        </p:nvSpPr>
        <p:spPr>
          <a:xfrm>
            <a:off x="672776" y="4868693"/>
            <a:ext cx="3344915" cy="526999"/>
          </a:xfrm>
          <a:prstGeom prst="roundRect">
            <a:avLst/>
          </a:prstGeom>
          <a:solidFill>
            <a:srgbClr val="1AAAF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cumin Pro" panose="020B0504020202020204" pitchFamily="34" charset="0"/>
            </a:endParaRPr>
          </a:p>
        </p:txBody>
      </p:sp>
      <p:pic>
        <p:nvPicPr>
          <p:cNvPr id="11" name="arrow">
            <a:hlinkClick r:id="rId5" action="ppaction://hlinksldjump"/>
            <a:extLst>
              <a:ext uri="{FF2B5EF4-FFF2-40B4-BE49-F238E27FC236}">
                <a16:creationId xmlns:a16="http://schemas.microsoft.com/office/drawing/2014/main" id="{6E53AA6C-13EA-61D0-3FCF-6ADE8D3C4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3D2D82-5487-D26E-44E8-4357F76FB9C4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  <p:pic>
        <p:nvPicPr>
          <p:cNvPr id="13" name="arrow">
            <a:hlinkClick r:id="rId7" action="ppaction://hlinksldjump"/>
            <a:extLst>
              <a:ext uri="{FF2B5EF4-FFF2-40B4-BE49-F238E27FC236}">
                <a16:creationId xmlns:a16="http://schemas.microsoft.com/office/drawing/2014/main" id="{6572ECF8-53EB-5CC6-E389-281D4C733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8912" y="6098240"/>
            <a:ext cx="390525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1AAC4F-79E8-92E1-B63F-549637F3EFDF}"/>
              </a:ext>
            </a:extLst>
          </p:cNvPr>
          <p:cNvSpPr txBox="1"/>
          <p:nvPr/>
        </p:nvSpPr>
        <p:spPr>
          <a:xfrm>
            <a:off x="867933" y="6062669"/>
            <a:ext cx="103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AAAFB"/>
                </a:solidFill>
                <a:latin typeface="Acumin Pro Condensed Ult Black" panose="020B0A060202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Menu</a:t>
            </a:r>
            <a:endParaRPr lang="en-IE" sz="2400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1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8C508-1495-FE22-4A6A-74494AFA9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ep 1: Accessing your Microsoft 365 Account">
            <a:extLst>
              <a:ext uri="{FF2B5EF4-FFF2-40B4-BE49-F238E27FC236}">
                <a16:creationId xmlns:a16="http://schemas.microsoft.com/office/drawing/2014/main" id="{61FE67F0-F10C-41F5-2BA9-6DA2A2AB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841139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1</a:t>
            </a:r>
            <a:r>
              <a:rPr lang="en-GB" dirty="0">
                <a:latin typeface="Acumin Pro Condensed Ult Black" panose="020B0A06020202020204" pitchFamily="34" charset="0"/>
              </a:rPr>
              <a:t>: Accessing your Microsoft 365 Account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76DD3A-1EFC-6642-F093-03C27B757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596" y="1536757"/>
            <a:ext cx="8032808" cy="4114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9D0823-FA92-0F12-422E-B4F7F3FEC492}"/>
              </a:ext>
            </a:extLst>
          </p:cNvPr>
          <p:cNvSpPr txBox="1"/>
          <p:nvPr/>
        </p:nvSpPr>
        <p:spPr>
          <a:xfrm>
            <a:off x="358219" y="3429000"/>
            <a:ext cx="4213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1. Go to </a:t>
            </a:r>
            <a:r>
              <a:rPr lang="en-GB" sz="2400" b="1" dirty="0">
                <a:solidFill>
                  <a:srgbClr val="171744"/>
                </a:solidFill>
                <a:latin typeface="Acumin Pro" panose="020B0504020202020204" pitchFamily="34" charset="0"/>
              </a:rPr>
              <a:t>Microsoft365.com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711DE8F-66B6-BF43-6227-67B36CC71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9805673">
            <a:off x="1184049" y="2049881"/>
            <a:ext cx="1791093" cy="999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BEBF43-70B0-F32E-415B-9B01038F8485}"/>
              </a:ext>
            </a:extLst>
          </p:cNvPr>
          <p:cNvSpPr txBox="1"/>
          <p:nvPr/>
        </p:nvSpPr>
        <p:spPr>
          <a:xfrm>
            <a:off x="7462125" y="4429813"/>
            <a:ext cx="4391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2. Click on blue </a:t>
            </a:r>
            <a:r>
              <a:rPr lang="en-GB" sz="2400" b="1" dirty="0">
                <a:solidFill>
                  <a:srgbClr val="171744"/>
                </a:solidFill>
                <a:latin typeface="Acumin Pro" panose="020B0504020202020204" pitchFamily="34" charset="0"/>
              </a:rPr>
              <a:t>Sign In </a:t>
            </a:r>
            <a:r>
              <a:rPr lang="en-GB" sz="2400" dirty="0">
                <a:latin typeface="Acumin Pro" panose="020B0504020202020204" pitchFamily="34" charset="0"/>
              </a:rPr>
              <a:t>button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640AA2-403E-065D-99FA-BD153CFFB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7086275">
            <a:off x="6384589" y="3331099"/>
            <a:ext cx="847865" cy="14936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06BCCF9-EDC7-F754-28E0-5C81E618E1C8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6" name="arrow">
              <a:hlinkClick r:id="rId8" action="ppaction://hlinksldjump"/>
              <a:extLst>
                <a:ext uri="{FF2B5EF4-FFF2-40B4-BE49-F238E27FC236}">
                  <a16:creationId xmlns:a16="http://schemas.microsoft.com/office/drawing/2014/main" id="{4C47EA1A-B92E-1E8F-EDD5-C2E98C11A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2FEBFB-A6A7-7480-7420-83E5E4EFB69B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2" name="arrow">
            <a:hlinkClick r:id="rId10" action="ppaction://hlinksldjump"/>
            <a:extLst>
              <a:ext uri="{FF2B5EF4-FFF2-40B4-BE49-F238E27FC236}">
                <a16:creationId xmlns:a16="http://schemas.microsoft.com/office/drawing/2014/main" id="{F1DEDA35-646F-D2B5-2003-2FDC65981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324" y="6098240"/>
            <a:ext cx="390525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E9364E-B715-A726-CD45-C6461E648A88}"/>
              </a:ext>
            </a:extLst>
          </p:cNvPr>
          <p:cNvSpPr txBox="1"/>
          <p:nvPr/>
        </p:nvSpPr>
        <p:spPr>
          <a:xfrm>
            <a:off x="10303497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8BA7-4F02-D9B1-99A8-B98832A6F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B52BA6-2311-008D-B013-425798694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435" y="1301264"/>
            <a:ext cx="6135498" cy="4992237"/>
          </a:xfrm>
          <a:prstGeom prst="rect">
            <a:avLst/>
          </a:prstGeom>
        </p:spPr>
      </p:pic>
      <p:sp>
        <p:nvSpPr>
          <p:cNvPr id="2" name="Step 2: Username &amp; Password">
            <a:extLst>
              <a:ext uri="{FF2B5EF4-FFF2-40B4-BE49-F238E27FC236}">
                <a16:creationId xmlns:a16="http://schemas.microsoft.com/office/drawing/2014/main" id="{E3C0BBB4-A331-A3F5-44CB-10BCDF21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830997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2</a:t>
            </a:r>
            <a:r>
              <a:rPr lang="en-GB" dirty="0">
                <a:latin typeface="Acumin Pro Condensed Ult Black" panose="020B0A06020202020204" pitchFamily="34" charset="0"/>
              </a:rPr>
              <a:t>: Username &amp; Password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39479-2B06-A031-4EA7-10C9F77BC582}"/>
              </a:ext>
            </a:extLst>
          </p:cNvPr>
          <p:cNvSpPr txBox="1"/>
          <p:nvPr/>
        </p:nvSpPr>
        <p:spPr>
          <a:xfrm>
            <a:off x="206623" y="4604927"/>
            <a:ext cx="1981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1. Enter your </a:t>
            </a:r>
            <a:r>
              <a:rPr lang="en-GB" sz="2400" b="1" dirty="0">
                <a:latin typeface="Acumin Pro" panose="020B0504020202020204" pitchFamily="34" charset="0"/>
              </a:rPr>
              <a:t>username</a:t>
            </a:r>
            <a:r>
              <a:rPr lang="en-GB" sz="2400" dirty="0">
                <a:latin typeface="Acumin Pro" panose="020B0504020202020204" pitchFamily="34" charset="0"/>
              </a:rPr>
              <a:t> &amp; </a:t>
            </a:r>
            <a:r>
              <a:rPr lang="en-GB" sz="2400" b="1" dirty="0">
                <a:latin typeface="Acumin Pro" panose="020B0504020202020204" pitchFamily="34" charset="0"/>
              </a:rPr>
              <a:t>password</a:t>
            </a:r>
            <a:endParaRPr lang="en-GB" sz="2400" b="1" dirty="0">
              <a:solidFill>
                <a:srgbClr val="171744"/>
              </a:solidFill>
              <a:latin typeface="Acumin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5B31A-3027-A7A2-B4E2-29D887C776E5}"/>
              </a:ext>
            </a:extLst>
          </p:cNvPr>
          <p:cNvSpPr txBox="1"/>
          <p:nvPr/>
        </p:nvSpPr>
        <p:spPr>
          <a:xfrm>
            <a:off x="9530499" y="3532118"/>
            <a:ext cx="281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2. Click on blue </a:t>
            </a:r>
            <a:r>
              <a:rPr lang="en-GB" sz="2400" b="1" dirty="0">
                <a:solidFill>
                  <a:srgbClr val="171744"/>
                </a:solidFill>
                <a:latin typeface="Acumin Pro" panose="020B0504020202020204" pitchFamily="34" charset="0"/>
              </a:rPr>
              <a:t>Sign In </a:t>
            </a:r>
            <a:r>
              <a:rPr lang="en-GB" sz="2400" dirty="0">
                <a:latin typeface="Acumin Pro" panose="020B0504020202020204" pitchFamily="34" charset="0"/>
              </a:rPr>
              <a:t>button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565CFDC-CACA-325C-ABFE-D1F4637BA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13750">
            <a:off x="1864609" y="3822432"/>
            <a:ext cx="1893649" cy="170292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1AC6FE3-C934-FBC9-1860-E5B109106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1077442">
            <a:off x="8482908" y="4343109"/>
            <a:ext cx="1791093" cy="9991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69D4AF-B554-AF34-A0F4-FE00652AE6AA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7" name="arrow">
              <a:hlinkClick r:id="rId8" action="ppaction://hlinksldjump"/>
              <a:extLst>
                <a:ext uri="{FF2B5EF4-FFF2-40B4-BE49-F238E27FC236}">
                  <a16:creationId xmlns:a16="http://schemas.microsoft.com/office/drawing/2014/main" id="{83E1DC1A-CE36-0BC4-B914-F69F7DDC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F7C2E3-BF9B-BD61-1C71-B898C0EF15D0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0" name="arrow">
            <a:hlinkClick r:id="rId10" action="ppaction://hlinksldjump"/>
            <a:extLst>
              <a:ext uri="{FF2B5EF4-FFF2-40B4-BE49-F238E27FC236}">
                <a16:creationId xmlns:a16="http://schemas.microsoft.com/office/drawing/2014/main" id="{3E6D7715-3536-3461-DDFC-8C40F80973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324" y="6098240"/>
            <a:ext cx="390525" cy="390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3C5B1-8288-0755-3283-D0F3C3419C89}"/>
              </a:ext>
            </a:extLst>
          </p:cNvPr>
          <p:cNvSpPr txBox="1"/>
          <p:nvPr/>
        </p:nvSpPr>
        <p:spPr>
          <a:xfrm>
            <a:off x="10303497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0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A5BE8-86E6-CF96-AF88-3A7B8548B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DC6084-160C-5900-695B-65005BBC2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51" y="1330829"/>
            <a:ext cx="9719035" cy="4607275"/>
          </a:xfrm>
          <a:prstGeom prst="rect">
            <a:avLst/>
          </a:prstGeom>
        </p:spPr>
      </p:pic>
      <p:sp>
        <p:nvSpPr>
          <p:cNvPr id="2" name="Step 3: Accessing Microsoft 365 Apps">
            <a:extLst>
              <a:ext uri="{FF2B5EF4-FFF2-40B4-BE49-F238E27FC236}">
                <a16:creationId xmlns:a16="http://schemas.microsoft.com/office/drawing/2014/main" id="{998EB5CC-314D-A4C6-A51E-A7D56CE4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10554547" cy="866067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Step 3</a:t>
            </a:r>
            <a:r>
              <a:rPr lang="en-GB" dirty="0">
                <a:latin typeface="Acumin Pro Condensed Ult Black" panose="020B0A06020202020204" pitchFamily="34" charset="0"/>
              </a:rPr>
              <a:t>: Accessing Microsoft 365 Apps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02C90-75B7-90A3-D495-7E199BAEB282}"/>
              </a:ext>
            </a:extLst>
          </p:cNvPr>
          <p:cNvSpPr txBox="1"/>
          <p:nvPr/>
        </p:nvSpPr>
        <p:spPr>
          <a:xfrm>
            <a:off x="1082351" y="3962688"/>
            <a:ext cx="293534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You are now signed in and have access to all Microsoft 365 apps</a:t>
            </a:r>
          </a:p>
          <a:p>
            <a:r>
              <a:rPr lang="en-GB" dirty="0">
                <a:latin typeface="Acumin Pro" panose="020B0504020202020204" pitchFamily="34" charset="0"/>
              </a:rPr>
              <a:t/>
            </a:r>
            <a:br>
              <a:rPr lang="en-GB" dirty="0">
                <a:latin typeface="Acumin Pro" panose="020B0504020202020204" pitchFamily="34" charset="0"/>
              </a:rPr>
            </a:br>
            <a:endParaRPr lang="en-GB" sz="2400" b="1" dirty="0">
              <a:solidFill>
                <a:srgbClr val="171744"/>
              </a:solidFill>
              <a:latin typeface="Acumin Pro" panose="020B05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1F546DC-D257-A702-133C-6F5952CC4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732122">
            <a:off x="2821309" y="2656049"/>
            <a:ext cx="1791093" cy="9991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226DB7-9962-04B6-67E3-FFC47875833C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6" name="arrow">
              <a:hlinkClick r:id="rId6" action="ppaction://hlinksldjump"/>
              <a:extLst>
                <a:ext uri="{FF2B5EF4-FFF2-40B4-BE49-F238E27FC236}">
                  <a16:creationId xmlns:a16="http://schemas.microsoft.com/office/drawing/2014/main" id="{97AC98F7-587B-6BB0-6769-F8499C8C8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F4EEBE-E6C6-F50C-62C3-E9FE65F2E8D6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0" name="arrow">
            <a:hlinkClick r:id="rId8" action="ppaction://hlinksldjump"/>
            <a:extLst>
              <a:ext uri="{FF2B5EF4-FFF2-40B4-BE49-F238E27FC236}">
                <a16:creationId xmlns:a16="http://schemas.microsoft.com/office/drawing/2014/main" id="{5BB7D3DF-B9DA-ABA9-90A8-5DB773E2A7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108901"/>
            <a:ext cx="390525" cy="390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5A384-DDED-D88D-764A-2DC2BF013FDF}"/>
              </a:ext>
            </a:extLst>
          </p:cNvPr>
          <p:cNvSpPr txBox="1"/>
          <p:nvPr/>
        </p:nvSpPr>
        <p:spPr>
          <a:xfrm>
            <a:off x="10538736" y="6073330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094D0-10E8-9A29-649B-26F5B9E44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vity 1: Log into 365">
            <a:extLst>
              <a:ext uri="{FF2B5EF4-FFF2-40B4-BE49-F238E27FC236}">
                <a16:creationId xmlns:a16="http://schemas.microsoft.com/office/drawing/2014/main" id="{5D27E155-1FA4-D2C5-C190-7A3BE46D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65125"/>
            <a:ext cx="5803437" cy="853475"/>
          </a:xfrm>
        </p:spPr>
        <p:txBody>
          <a:bodyPr>
            <a:normAutofit/>
          </a:bodyPr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Activity 1: Log into 365</a:t>
            </a:r>
            <a:endParaRPr lang="en-IE" dirty="0">
              <a:latin typeface="Acumin Pro Condensed Ult Black" panose="020B0A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E3A63-921E-8B58-DB39-9EF4B49F70DC}"/>
              </a:ext>
            </a:extLst>
          </p:cNvPr>
          <p:cNvSpPr txBox="1"/>
          <p:nvPr/>
        </p:nvSpPr>
        <p:spPr>
          <a:xfrm>
            <a:off x="574151" y="2644170"/>
            <a:ext cx="35463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latin typeface="Acumin Pro" panose="020B0504020202020204" pitchFamily="34" charset="0"/>
              </a:rPr>
              <a:t>Log into your </a:t>
            </a:r>
            <a:r>
              <a:rPr lang="en-GB" sz="2400" b="1" dirty="0">
                <a:latin typeface="Acumin Pro" panose="020B0504020202020204" pitchFamily="34" charset="0"/>
              </a:rPr>
              <a:t>Microsoft 365</a:t>
            </a:r>
            <a:r>
              <a:rPr lang="en-GB" sz="2400" dirty="0">
                <a:latin typeface="Acumin Pro" panose="020B0504020202020204" pitchFamily="34" charset="0"/>
              </a:rPr>
              <a:t> account using your </a:t>
            </a:r>
            <a:r>
              <a:rPr lang="en-GB" sz="2400" dirty="0" smtClean="0">
                <a:latin typeface="Acumin Pro" panose="020B0504020202020204" pitchFamily="34" charset="0"/>
              </a:rPr>
              <a:t>college learner email and </a:t>
            </a:r>
            <a:r>
              <a:rPr lang="en-GB" sz="2400" b="1" dirty="0">
                <a:latin typeface="Acumin Pro" panose="020B0504020202020204" pitchFamily="34" charset="0"/>
              </a:rPr>
              <a:t>password</a:t>
            </a:r>
            <a:r>
              <a:rPr lang="en-GB" sz="2400" dirty="0">
                <a:latin typeface="Acumin Pro" panose="020B050402020202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481D93-C822-059C-23D5-2C0F4AD98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87" y="31095"/>
            <a:ext cx="1413361" cy="15526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6F56843-5C75-00D9-E99E-F697EA0BA544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5" name="arrow">
              <a:hlinkClick r:id="rId4" action="ppaction://hlinksldjump"/>
              <a:extLst>
                <a:ext uri="{FF2B5EF4-FFF2-40B4-BE49-F238E27FC236}">
                  <a16:creationId xmlns:a16="http://schemas.microsoft.com/office/drawing/2014/main" id="{B78605B1-D718-161B-3F4B-013E6E509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4DEE72-DBBC-98C2-648E-EDFB825F89F2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7" name="arrow">
            <a:hlinkClick r:id="rId6" action="ppaction://hlinksldjump"/>
            <a:extLst>
              <a:ext uri="{FF2B5EF4-FFF2-40B4-BE49-F238E27FC236}">
                <a16:creationId xmlns:a16="http://schemas.microsoft.com/office/drawing/2014/main" id="{7E673588-4B2D-10DF-F9D7-0B101CD30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129894"/>
            <a:ext cx="390525" cy="390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F082E8-0CAA-2991-DC47-F91C2CDA7EE1}"/>
              </a:ext>
            </a:extLst>
          </p:cNvPr>
          <p:cNvSpPr txBox="1"/>
          <p:nvPr/>
        </p:nvSpPr>
        <p:spPr>
          <a:xfrm>
            <a:off x="10538736" y="6094323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98" y="1655180"/>
            <a:ext cx="7535120" cy="44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9E707-A675-5E41-34F6-D56E51B22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. Creating folders in Microsoft OneDrive">
            <a:extLst>
              <a:ext uri="{FF2B5EF4-FFF2-40B4-BE49-F238E27FC236}">
                <a16:creationId xmlns:a16="http://schemas.microsoft.com/office/drawing/2014/main" id="{7536681B-E03F-E1F6-17CF-EA8A4FDF452B}"/>
              </a:ext>
            </a:extLst>
          </p:cNvPr>
          <p:cNvSpPr txBox="1">
            <a:spLocks/>
          </p:cNvSpPr>
          <p:nvPr/>
        </p:nvSpPr>
        <p:spPr>
          <a:xfrm>
            <a:off x="672776" y="365125"/>
            <a:ext cx="10554547" cy="72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>
              <a:latin typeface="Acumin Pro Condensed Ult Black" panose="020B0A06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3D4CE-2B41-CB4F-6711-0A0AF96B4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091" y="1646113"/>
            <a:ext cx="4923025" cy="431711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3C1A174-3CCF-491D-8662-8DA467F1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6" y="333665"/>
            <a:ext cx="10681024" cy="957807"/>
          </a:xfrm>
        </p:spPr>
        <p:txBody>
          <a:bodyPr/>
          <a:lstStyle/>
          <a:p>
            <a:r>
              <a:rPr lang="en-GB" b="1" dirty="0">
                <a:latin typeface="Acumin Pro Condensed Ult Black" panose="020B0A06020202020204" pitchFamily="34" charset="0"/>
              </a:rPr>
              <a:t>2. Creating folders in Microsoft OneDrive</a:t>
            </a:r>
            <a:endParaRPr lang="en-I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6B95AD-0D48-FDBA-E514-BC756AB4620F}"/>
              </a:ext>
            </a:extLst>
          </p:cNvPr>
          <p:cNvGrpSpPr/>
          <p:nvPr/>
        </p:nvGrpSpPr>
        <p:grpSpPr>
          <a:xfrm>
            <a:off x="338912" y="6062669"/>
            <a:ext cx="1567208" cy="461665"/>
            <a:chOff x="338912" y="6062669"/>
            <a:chExt cx="1567208" cy="461665"/>
          </a:xfrm>
        </p:grpSpPr>
        <p:pic>
          <p:nvPicPr>
            <p:cNvPr id="13" name="arrow">
              <a:hlinkClick r:id="rId4" action="ppaction://hlinksldjump"/>
              <a:extLst>
                <a:ext uri="{FF2B5EF4-FFF2-40B4-BE49-F238E27FC236}">
                  <a16:creationId xmlns:a16="http://schemas.microsoft.com/office/drawing/2014/main" id="{EB702E7E-0DDA-F7A9-408C-11EF78E30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8912" y="6098240"/>
              <a:ext cx="390525" cy="3905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4B3651-49D1-EA4E-49C9-D0AD4C044093}"/>
                </a:ext>
              </a:extLst>
            </p:cNvPr>
            <p:cNvSpPr txBox="1"/>
            <p:nvPr/>
          </p:nvSpPr>
          <p:spPr>
            <a:xfrm>
              <a:off x="867933" y="6062669"/>
              <a:ext cx="1038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1AAAFB"/>
                  </a:solidFill>
                  <a:latin typeface="Acumin Pro Condensed Ult Black" panose="020B0A06020202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Menu</a:t>
              </a:r>
              <a:endParaRPr lang="en-IE" sz="2400" dirty="0">
                <a:solidFill>
                  <a:srgbClr val="1AAAFB"/>
                </a:solidFill>
                <a:latin typeface="Acumin Pro Condensed Ult Black" panose="020B0A06020202020204" pitchFamily="34" charset="0"/>
              </a:endParaRPr>
            </a:p>
          </p:txBody>
        </p:sp>
      </p:grpSp>
      <p:pic>
        <p:nvPicPr>
          <p:cNvPr id="15" name="arrow">
            <a:hlinkClick r:id="rId6" action="ppaction://hlinksldjump"/>
            <a:extLst>
              <a:ext uri="{FF2B5EF4-FFF2-40B4-BE49-F238E27FC236}">
                <a16:creationId xmlns:a16="http://schemas.microsoft.com/office/drawing/2014/main" id="{B190C83C-D2BB-8B7F-DA50-595C5E17B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63" y="6098240"/>
            <a:ext cx="390525" cy="3905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BDCA25-716D-F52D-6D89-CFC87273BB2D}"/>
              </a:ext>
            </a:extLst>
          </p:cNvPr>
          <p:cNvSpPr txBox="1"/>
          <p:nvPr/>
        </p:nvSpPr>
        <p:spPr>
          <a:xfrm>
            <a:off x="10538736" y="6062669"/>
            <a:ext cx="83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1AAAFB"/>
                </a:solidFill>
                <a:latin typeface="Acumin Pro Condensed Ult Black" panose="020B0A06020202020204" pitchFamily="34" charset="0"/>
              </a:rPr>
              <a:t>Next</a:t>
            </a:r>
            <a:endParaRPr lang="en-IE" sz="2400" u="sng" dirty="0">
              <a:solidFill>
                <a:srgbClr val="1AAAFB"/>
              </a:solidFill>
              <a:latin typeface="Acumin Pro Condensed Ult Black" panose="020B0A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8181</TotalTime>
  <Words>1116</Words>
  <Application>Microsoft Office PowerPoint</Application>
  <PresentationFormat>Widescreen</PresentationFormat>
  <Paragraphs>257</Paragraphs>
  <Slides>41</Slides>
  <Notes>39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Acumin Pro</vt:lpstr>
      <vt:lpstr>Acumin Pro Condensed Ult Black</vt:lpstr>
      <vt:lpstr>Arial</vt:lpstr>
      <vt:lpstr>Aptos</vt:lpstr>
      <vt:lpstr>Symbol</vt:lpstr>
      <vt:lpstr>Times New Roman</vt:lpstr>
      <vt:lpstr>Office Theme</vt:lpstr>
      <vt:lpstr>IT Induction</vt:lpstr>
      <vt:lpstr>Generic Student Login for PCs and laptops</vt:lpstr>
      <vt:lpstr>What we will cover today</vt:lpstr>
      <vt:lpstr>1. Setting up your Microsoft 365 Account</vt:lpstr>
      <vt:lpstr>Step 1: Accessing your Microsoft 365 Account</vt:lpstr>
      <vt:lpstr>Step 2: Username &amp; Password</vt:lpstr>
      <vt:lpstr>Step 3: Accessing Microsoft 365 Apps</vt:lpstr>
      <vt:lpstr>Activity 1: Log into 365</vt:lpstr>
      <vt:lpstr>2. Creating folders in Microsoft OneDrive</vt:lpstr>
      <vt:lpstr>Activity 1: Create Folder</vt:lpstr>
      <vt:lpstr>PowerPoint Presentation</vt:lpstr>
      <vt:lpstr>PowerPoint Presentation</vt:lpstr>
      <vt:lpstr>PowerPoint Presentation</vt:lpstr>
      <vt:lpstr>PowerPoint Presentation</vt:lpstr>
      <vt:lpstr>3. Creating &amp; Naming a Microsoft Word Document</vt:lpstr>
      <vt:lpstr>Step 1: Open Microsoft Word from your Apps Screen</vt:lpstr>
      <vt:lpstr>Step 2: Create a new document</vt:lpstr>
      <vt:lpstr>Step 3: Save your file in OneDrive</vt:lpstr>
      <vt:lpstr>Activity 3: Creating a file in Microsoft Word</vt:lpstr>
      <vt:lpstr>4. Creating and Sending an Email in Microsoft Outlook</vt:lpstr>
      <vt:lpstr>Step 1: Open Microsoft Outlook</vt:lpstr>
      <vt:lpstr>Step 2: Create an email</vt:lpstr>
      <vt:lpstr>Step 3: Enter the email address</vt:lpstr>
      <vt:lpstr>Step 4: Add title and email content</vt:lpstr>
      <vt:lpstr>Step 5: Attach a document</vt:lpstr>
      <vt:lpstr>Step 6: Send your email</vt:lpstr>
      <vt:lpstr>Activity 4: Send email to your coordinator</vt:lpstr>
      <vt:lpstr>5. Accessing Teams &amp; Moodle</vt:lpstr>
      <vt:lpstr>Four Steps to access Teams</vt:lpstr>
      <vt:lpstr>Step 1: Access Teams</vt:lpstr>
      <vt:lpstr>Step 2: Access Teams</vt:lpstr>
      <vt:lpstr>Step 3: Access Teams</vt:lpstr>
      <vt:lpstr>Step 4: Access Teams</vt:lpstr>
      <vt:lpstr>Four Steps to access Moodle</vt:lpstr>
      <vt:lpstr>Step 1: Access Moodle</vt:lpstr>
      <vt:lpstr>Step 2: Access Moodle</vt:lpstr>
      <vt:lpstr>Step 3: Access Moodle</vt:lpstr>
      <vt:lpstr>6. Getting your Student Card</vt:lpstr>
      <vt:lpstr> Steps for Learners </vt:lpstr>
      <vt:lpstr>7. Student Support Hub</vt:lpstr>
      <vt:lpstr>ICDL AI Course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Induction</dc:title>
  <dc:creator>Vivienne Trulock</dc:creator>
  <cp:lastModifiedBy>Daniel Kavanagh</cp:lastModifiedBy>
  <cp:revision>383</cp:revision>
  <dcterms:created xsi:type="dcterms:W3CDTF">2025-07-11T10:18:59Z</dcterms:created>
  <dcterms:modified xsi:type="dcterms:W3CDTF">2025-09-10T09:55:30Z</dcterms:modified>
</cp:coreProperties>
</file>